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75" r:id="rId10"/>
    <p:sldId id="265" r:id="rId11"/>
    <p:sldId id="276" r:id="rId12"/>
    <p:sldId id="267" r:id="rId13"/>
    <p:sldId id="268" r:id="rId14"/>
    <p:sldId id="269" r:id="rId15"/>
    <p:sldId id="270" r:id="rId16"/>
    <p:sldId id="271" r:id="rId17"/>
  </p:sldIdLst>
  <p:sldSz cx="12192000" cy="6858000"/>
  <p:notesSz cx="6954838" cy="92408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2B4A"/>
    <a:srgbClr val="FFCC66"/>
    <a:srgbClr val="00CC66"/>
    <a:srgbClr val="008000"/>
    <a:srgbClr val="00447F"/>
    <a:srgbClr val="F5770F"/>
    <a:srgbClr val="7E542A"/>
    <a:srgbClr val="996633"/>
    <a:srgbClr val="385D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89781" autoAdjust="0"/>
  </p:normalViewPr>
  <p:slideViewPr>
    <p:cSldViewPr snapToGrid="0">
      <p:cViewPr varScale="1">
        <p:scale>
          <a:sx n="72" d="100"/>
          <a:sy n="72" d="100"/>
        </p:scale>
        <p:origin x="1018" y="43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56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l Rabb" userId="3edf06299a4717ec" providerId="LiveId" clId="{C3B07BE5-5B73-494C-B9D0-FC4F75EDF61A}"/>
    <pc:docChg chg="custSel addSld delSld modSld modMainMaster">
      <pc:chgData name="Kal Rabb" userId="3edf06299a4717ec" providerId="LiveId" clId="{C3B07BE5-5B73-494C-B9D0-FC4F75EDF61A}" dt="2018-06-18T14:38:27.242" v="579" actId="14100"/>
      <pc:docMkLst>
        <pc:docMk/>
      </pc:docMkLst>
      <pc:sldChg chg="modSp add">
        <pc:chgData name="Kal Rabb" userId="3edf06299a4717ec" providerId="LiveId" clId="{C3B07BE5-5B73-494C-B9D0-FC4F75EDF61A}" dt="2018-06-17T20:37:09.486" v="35" actId="2696"/>
        <pc:sldMkLst>
          <pc:docMk/>
          <pc:sldMk cId="3424381939" sldId="258"/>
        </pc:sldMkLst>
        <pc:spChg chg="mod">
          <ac:chgData name="Kal Rabb" userId="3edf06299a4717ec" providerId="LiveId" clId="{C3B07BE5-5B73-494C-B9D0-FC4F75EDF61A}" dt="2018-06-17T20:37:06.585" v="34" actId="1076"/>
          <ac:spMkLst>
            <pc:docMk/>
            <pc:sldMk cId="3424381939" sldId="258"/>
            <ac:spMk id="5" creationId="{AAA53462-A001-469E-B432-3AAB7C9EC8B2}"/>
          </ac:spMkLst>
        </pc:spChg>
        <pc:graphicFrameChg chg="mod">
          <ac:chgData name="Kal Rabb" userId="3edf06299a4717ec" providerId="LiveId" clId="{C3B07BE5-5B73-494C-B9D0-FC4F75EDF61A}" dt="2018-06-17T20:37:09.486" v="35" actId="2696"/>
          <ac:graphicFrameMkLst>
            <pc:docMk/>
            <pc:sldMk cId="3424381939" sldId="258"/>
            <ac:graphicFrameMk id="4" creationId="{C351F437-DCBD-4A67-A4F8-0DC20B10FCE6}"/>
          </ac:graphicFrameMkLst>
        </pc:graphicFrameChg>
      </pc:sldChg>
      <pc:sldChg chg="add">
        <pc:chgData name="Kal Rabb" userId="3edf06299a4717ec" providerId="LiveId" clId="{C3B07BE5-5B73-494C-B9D0-FC4F75EDF61A}" dt="2018-06-17T20:37:47.293" v="36" actId="2696"/>
        <pc:sldMkLst>
          <pc:docMk/>
          <pc:sldMk cId="696038944" sldId="259"/>
        </pc:sldMkLst>
      </pc:sldChg>
      <pc:sldChg chg="add">
        <pc:chgData name="Kal Rabb" userId="3edf06299a4717ec" providerId="LiveId" clId="{C3B07BE5-5B73-494C-B9D0-FC4F75EDF61A}" dt="2018-06-17T20:39:34.226" v="37" actId="2696"/>
        <pc:sldMkLst>
          <pc:docMk/>
          <pc:sldMk cId="2525599874" sldId="260"/>
        </pc:sldMkLst>
      </pc:sldChg>
      <pc:sldChg chg="modSp add">
        <pc:chgData name="Kal Rabb" userId="3edf06299a4717ec" providerId="LiveId" clId="{C3B07BE5-5B73-494C-B9D0-FC4F75EDF61A}" dt="2018-06-17T20:40:47.498" v="42" actId="404"/>
        <pc:sldMkLst>
          <pc:docMk/>
          <pc:sldMk cId="1630166091" sldId="261"/>
        </pc:sldMkLst>
        <pc:graphicFrameChg chg="mod">
          <ac:chgData name="Kal Rabb" userId="3edf06299a4717ec" providerId="LiveId" clId="{C3B07BE5-5B73-494C-B9D0-FC4F75EDF61A}" dt="2018-06-17T20:40:47.498" v="42" actId="404"/>
          <ac:graphicFrameMkLst>
            <pc:docMk/>
            <pc:sldMk cId="1630166091" sldId="261"/>
            <ac:graphicFrameMk id="4" creationId="{EA1454F7-BB92-42F2-B269-F7DF1D307B42}"/>
          </ac:graphicFrameMkLst>
        </pc:graphicFrameChg>
      </pc:sldChg>
      <pc:sldChg chg="modSp add">
        <pc:chgData name="Kal Rabb" userId="3edf06299a4717ec" providerId="LiveId" clId="{C3B07BE5-5B73-494C-B9D0-FC4F75EDF61A}" dt="2018-06-17T20:41:12.950" v="50" actId="403"/>
        <pc:sldMkLst>
          <pc:docMk/>
          <pc:sldMk cId="2833553703" sldId="262"/>
        </pc:sldMkLst>
        <pc:graphicFrameChg chg="mod modGraphic">
          <ac:chgData name="Kal Rabb" userId="3edf06299a4717ec" providerId="LiveId" clId="{C3B07BE5-5B73-494C-B9D0-FC4F75EDF61A}" dt="2018-06-17T20:41:12.950" v="50" actId="403"/>
          <ac:graphicFrameMkLst>
            <pc:docMk/>
            <pc:sldMk cId="2833553703" sldId="262"/>
            <ac:graphicFrameMk id="4" creationId="{C9FDF401-81E6-410B-822E-ABD43ED6FE92}"/>
          </ac:graphicFrameMkLst>
        </pc:graphicFrameChg>
      </pc:sldChg>
      <pc:sldChg chg="add">
        <pc:chgData name="Kal Rabb" userId="3edf06299a4717ec" providerId="LiveId" clId="{C3B07BE5-5B73-494C-B9D0-FC4F75EDF61A}" dt="2018-06-17T20:39:34.226" v="37" actId="2696"/>
        <pc:sldMkLst>
          <pc:docMk/>
          <pc:sldMk cId="506687723" sldId="263"/>
        </pc:sldMkLst>
      </pc:sldChg>
      <pc:sldChg chg="addSp modSp add modAnim">
        <pc:chgData name="Kal Rabb" userId="3edf06299a4717ec" providerId="LiveId" clId="{C3B07BE5-5B73-494C-B9D0-FC4F75EDF61A}" dt="2018-06-17T20:42:20.232" v="88" actId="2696"/>
        <pc:sldMkLst>
          <pc:docMk/>
          <pc:sldMk cId="285287564" sldId="264"/>
        </pc:sldMkLst>
        <pc:spChg chg="mod">
          <ac:chgData name="Kal Rabb" userId="3edf06299a4717ec" providerId="LiveId" clId="{C3B07BE5-5B73-494C-B9D0-FC4F75EDF61A}" dt="2018-06-17T20:41:36.605" v="57" actId="403"/>
          <ac:spMkLst>
            <pc:docMk/>
            <pc:sldMk cId="285287564" sldId="264"/>
            <ac:spMk id="3" creationId="{80289DBD-8079-485D-AB90-4B67669ECCD5}"/>
          </ac:spMkLst>
        </pc:spChg>
        <pc:spChg chg="add mod">
          <ac:chgData name="Kal Rabb" userId="3edf06299a4717ec" providerId="LiveId" clId="{C3B07BE5-5B73-494C-B9D0-FC4F75EDF61A}" dt="2018-06-17T20:42:04.070" v="87" actId="403"/>
          <ac:spMkLst>
            <pc:docMk/>
            <pc:sldMk cId="285287564" sldId="264"/>
            <ac:spMk id="4" creationId="{C25E001A-5085-48AA-83FB-AF19BB5B921A}"/>
          </ac:spMkLst>
        </pc:spChg>
      </pc:sldChg>
      <pc:sldChg chg="modSp del">
        <pc:chgData name="Kal Rabb" userId="3edf06299a4717ec" providerId="LiveId" clId="{C3B07BE5-5B73-494C-B9D0-FC4F75EDF61A}" dt="2018-06-17T20:36:25.177" v="27" actId="2696"/>
        <pc:sldMkLst>
          <pc:docMk/>
          <pc:sldMk cId="0" sldId="337"/>
        </pc:sldMkLst>
        <pc:spChg chg="mod">
          <ac:chgData name="Kal Rabb" userId="3edf06299a4717ec" providerId="LiveId" clId="{C3B07BE5-5B73-494C-B9D0-FC4F75EDF61A}" dt="2018-06-17T20:32:19.576" v="1" actId="27636"/>
          <ac:spMkLst>
            <pc:docMk/>
            <pc:sldMk cId="0" sldId="337"/>
            <ac:spMk id="6146" creationId="{9EB60A2C-9153-4B55-9808-158619D8584A}"/>
          </ac:spMkLst>
        </pc:spChg>
      </pc:sldChg>
      <pc:sldChg chg="modSp">
        <pc:chgData name="Kal Rabb" userId="3edf06299a4717ec" providerId="LiveId" clId="{C3B07BE5-5B73-494C-B9D0-FC4F75EDF61A}" dt="2018-06-17T20:32:58.568" v="16" actId="27636"/>
        <pc:sldMkLst>
          <pc:docMk/>
          <pc:sldMk cId="0" sldId="384"/>
        </pc:sldMkLst>
        <pc:spChg chg="mod">
          <ac:chgData name="Kal Rabb" userId="3edf06299a4717ec" providerId="LiveId" clId="{C3B07BE5-5B73-494C-B9D0-FC4F75EDF61A}" dt="2018-06-17T20:32:58.568" v="16" actId="27636"/>
          <ac:spMkLst>
            <pc:docMk/>
            <pc:sldMk cId="0" sldId="384"/>
            <ac:spMk id="4098" creationId="{638BF29F-A84B-4C34-B62C-EA50DA15847D}"/>
          </ac:spMkLst>
        </pc:spChg>
        <pc:spChg chg="mod">
          <ac:chgData name="Kal Rabb" userId="3edf06299a4717ec" providerId="LiveId" clId="{C3B07BE5-5B73-494C-B9D0-FC4F75EDF61A}" dt="2018-06-17T20:32:29.078" v="15" actId="20577"/>
          <ac:spMkLst>
            <pc:docMk/>
            <pc:sldMk cId="0" sldId="384"/>
            <ac:spMk id="4099" creationId="{25717880-867A-4B2F-AE0D-F0ACA66A98B8}"/>
          </ac:spMkLst>
        </pc:spChg>
      </pc:sldChg>
      <pc:sldChg chg="modSp del">
        <pc:chgData name="Kal Rabb" userId="3edf06299a4717ec" providerId="LiveId" clId="{C3B07BE5-5B73-494C-B9D0-FC4F75EDF61A}" dt="2018-06-17T20:42:33.052" v="89" actId="2696"/>
        <pc:sldMkLst>
          <pc:docMk/>
          <pc:sldMk cId="0" sldId="385"/>
        </pc:sldMkLst>
        <pc:spChg chg="mod">
          <ac:chgData name="Kal Rabb" userId="3edf06299a4717ec" providerId="LiveId" clId="{C3B07BE5-5B73-494C-B9D0-FC4F75EDF61A}" dt="2018-06-17T20:32:19.712" v="3" actId="27636"/>
          <ac:spMkLst>
            <pc:docMk/>
            <pc:sldMk cId="0" sldId="385"/>
            <ac:spMk id="8194" creationId="{D6878E15-B548-4EA2-8152-9A0E8E51B0D1}"/>
          </ac:spMkLst>
        </pc:spChg>
      </pc:sldChg>
      <pc:sldChg chg="modSp del">
        <pc:chgData name="Kal Rabb" userId="3edf06299a4717ec" providerId="LiveId" clId="{C3B07BE5-5B73-494C-B9D0-FC4F75EDF61A}" dt="2018-06-17T20:42:48.175" v="93" actId="2696"/>
        <pc:sldMkLst>
          <pc:docMk/>
          <pc:sldMk cId="0" sldId="386"/>
        </pc:sldMkLst>
        <pc:spChg chg="mod">
          <ac:chgData name="Kal Rabb" userId="3edf06299a4717ec" providerId="LiveId" clId="{C3B07BE5-5B73-494C-B9D0-FC4F75EDF61A}" dt="2018-06-17T20:32:19.844" v="9" actId="27636"/>
          <ac:spMkLst>
            <pc:docMk/>
            <pc:sldMk cId="0" sldId="386"/>
            <ac:spMk id="4099" creationId="{A932CC5E-7299-4810-BCA8-0F487EB0A9A2}"/>
          </ac:spMkLst>
        </pc:spChg>
        <pc:spChg chg="mod">
          <ac:chgData name="Kal Rabb" userId="3edf06299a4717ec" providerId="LiveId" clId="{C3B07BE5-5B73-494C-B9D0-FC4F75EDF61A}" dt="2018-06-17T20:32:19.826" v="8" actId="27636"/>
          <ac:spMkLst>
            <pc:docMk/>
            <pc:sldMk cId="0" sldId="386"/>
            <ac:spMk id="12290" creationId="{4498A4C0-6BC6-49FF-9783-7946B69DA4C9}"/>
          </ac:spMkLst>
        </pc:spChg>
      </pc:sldChg>
      <pc:sldChg chg="modSp del">
        <pc:chgData name="Kal Rabb" userId="3edf06299a4717ec" providerId="LiveId" clId="{C3B07BE5-5B73-494C-B9D0-FC4F75EDF61A}" dt="2018-06-17T20:42:45.967" v="92" actId="2696"/>
        <pc:sldMkLst>
          <pc:docMk/>
          <pc:sldMk cId="0" sldId="391"/>
        </pc:sldMkLst>
        <pc:spChg chg="mod">
          <ac:chgData name="Kal Rabb" userId="3edf06299a4717ec" providerId="LiveId" clId="{C3B07BE5-5B73-494C-B9D0-FC4F75EDF61A}" dt="2018-06-17T20:32:19.797" v="7" actId="27636"/>
          <ac:spMkLst>
            <pc:docMk/>
            <pc:sldMk cId="0" sldId="391"/>
            <ac:spMk id="11266" creationId="{18C1B5D2-1B8B-443C-9AE3-41782B58DB5E}"/>
          </ac:spMkLst>
        </pc:spChg>
      </pc:sldChg>
      <pc:sldChg chg="modSp del">
        <pc:chgData name="Kal Rabb" userId="3edf06299a4717ec" providerId="LiveId" clId="{C3B07BE5-5B73-494C-B9D0-FC4F75EDF61A}" dt="2018-06-17T20:42:49.592" v="94" actId="2696"/>
        <pc:sldMkLst>
          <pc:docMk/>
          <pc:sldMk cId="0" sldId="392"/>
        </pc:sldMkLst>
        <pc:spChg chg="mod">
          <ac:chgData name="Kal Rabb" userId="3edf06299a4717ec" providerId="LiveId" clId="{C3B07BE5-5B73-494C-B9D0-FC4F75EDF61A}" dt="2018-06-17T20:32:19.846" v="10" actId="27636"/>
          <ac:spMkLst>
            <pc:docMk/>
            <pc:sldMk cId="0" sldId="392"/>
            <ac:spMk id="13314" creationId="{14175FDF-CFD1-46BE-8002-C4E804BC5926}"/>
          </ac:spMkLst>
        </pc:spChg>
      </pc:sldChg>
      <pc:sldChg chg="modSp">
        <pc:chgData name="Kal Rabb" userId="3edf06299a4717ec" providerId="LiveId" clId="{C3B07BE5-5B73-494C-B9D0-FC4F75EDF61A}" dt="2018-06-17T20:35:50.653" v="25" actId="1076"/>
        <pc:sldMkLst>
          <pc:docMk/>
          <pc:sldMk cId="0" sldId="395"/>
        </pc:sldMkLst>
        <pc:spChg chg="mod">
          <ac:chgData name="Kal Rabb" userId="3edf06299a4717ec" providerId="LiveId" clId="{C3B07BE5-5B73-494C-B9D0-FC4F75EDF61A}" dt="2018-06-17T20:35:50.653" v="25" actId="1076"/>
          <ac:spMkLst>
            <pc:docMk/>
            <pc:sldMk cId="0" sldId="395"/>
            <ac:spMk id="3" creationId="{5CAAA58B-04C6-4C72-824F-F2D459764B86}"/>
          </ac:spMkLst>
        </pc:spChg>
        <pc:spChg chg="mod">
          <ac:chgData name="Kal Rabb" userId="3edf06299a4717ec" providerId="LiveId" clId="{C3B07BE5-5B73-494C-B9D0-FC4F75EDF61A}" dt="2018-06-17T20:35:34.862" v="22" actId="14100"/>
          <ac:spMkLst>
            <pc:docMk/>
            <pc:sldMk cId="0" sldId="395"/>
            <ac:spMk id="5122" creationId="{9266AC54-E876-41CE-9C38-F662083040CF}"/>
          </ac:spMkLst>
        </pc:spChg>
      </pc:sldChg>
      <pc:sldChg chg="modSp del">
        <pc:chgData name="Kal Rabb" userId="3edf06299a4717ec" providerId="LiveId" clId="{C3B07BE5-5B73-494C-B9D0-FC4F75EDF61A}" dt="2018-06-17T20:42:39.291" v="90" actId="2696"/>
        <pc:sldMkLst>
          <pc:docMk/>
          <pc:sldMk cId="0" sldId="396"/>
        </pc:sldMkLst>
        <pc:spChg chg="mod">
          <ac:chgData name="Kal Rabb" userId="3edf06299a4717ec" providerId="LiveId" clId="{C3B07BE5-5B73-494C-B9D0-FC4F75EDF61A}" dt="2018-06-17T20:32:19.737" v="4" actId="27636"/>
          <ac:spMkLst>
            <pc:docMk/>
            <pc:sldMk cId="0" sldId="396"/>
            <ac:spMk id="9218" creationId="{F6FD9963-0973-4F1D-ACD0-FCCCD603196B}"/>
          </ac:spMkLst>
        </pc:spChg>
      </pc:sldChg>
      <pc:sldChg chg="modSp del">
        <pc:chgData name="Kal Rabb" userId="3edf06299a4717ec" providerId="LiveId" clId="{C3B07BE5-5B73-494C-B9D0-FC4F75EDF61A}" dt="2018-06-17T20:42:41.433" v="91" actId="2696"/>
        <pc:sldMkLst>
          <pc:docMk/>
          <pc:sldMk cId="0" sldId="397"/>
        </pc:sldMkLst>
        <pc:spChg chg="mod">
          <ac:chgData name="Kal Rabb" userId="3edf06299a4717ec" providerId="LiveId" clId="{C3B07BE5-5B73-494C-B9D0-FC4F75EDF61A}" dt="2018-06-17T20:32:19.778" v="6" actId="27636"/>
          <ac:spMkLst>
            <pc:docMk/>
            <pc:sldMk cId="0" sldId="397"/>
            <ac:spMk id="3" creationId="{451EC4E6-DA23-42B2-8AFD-DA9257192519}"/>
          </ac:spMkLst>
        </pc:spChg>
        <pc:spChg chg="mod">
          <ac:chgData name="Kal Rabb" userId="3edf06299a4717ec" providerId="LiveId" clId="{C3B07BE5-5B73-494C-B9D0-FC4F75EDF61A}" dt="2018-06-17T20:32:19.753" v="5" actId="27636"/>
          <ac:spMkLst>
            <pc:docMk/>
            <pc:sldMk cId="0" sldId="397"/>
            <ac:spMk id="10242" creationId="{1F7DDA2D-D168-418C-A360-DCFF837ED072}"/>
          </ac:spMkLst>
        </pc:spChg>
      </pc:sldChg>
      <pc:sldChg chg="modSp">
        <pc:chgData name="Kal Rabb" userId="3edf06299a4717ec" providerId="LiveId" clId="{C3B07BE5-5B73-494C-B9D0-FC4F75EDF61A}" dt="2018-06-17T20:32:19.873" v="11" actId="27636"/>
        <pc:sldMkLst>
          <pc:docMk/>
          <pc:sldMk cId="0" sldId="398"/>
        </pc:sldMkLst>
        <pc:spChg chg="mod">
          <ac:chgData name="Kal Rabb" userId="3edf06299a4717ec" providerId="LiveId" clId="{C3B07BE5-5B73-494C-B9D0-FC4F75EDF61A}" dt="2018-06-17T20:32:19.873" v="11" actId="27636"/>
          <ac:spMkLst>
            <pc:docMk/>
            <pc:sldMk cId="0" sldId="398"/>
            <ac:spMk id="14338" creationId="{8BF40A20-B4BC-4640-B46B-921FACD6501D}"/>
          </ac:spMkLst>
        </pc:spChg>
      </pc:sldChg>
      <pc:sldChg chg="modSp">
        <pc:chgData name="Kal Rabb" userId="3edf06299a4717ec" providerId="LiveId" clId="{C3B07BE5-5B73-494C-B9D0-FC4F75EDF61A}" dt="2018-06-17T20:40:06.207" v="40" actId="27636"/>
        <pc:sldMkLst>
          <pc:docMk/>
          <pc:sldMk cId="0" sldId="399"/>
        </pc:sldMkLst>
        <pc:spChg chg="mod">
          <ac:chgData name="Kal Rabb" userId="3edf06299a4717ec" providerId="LiveId" clId="{C3B07BE5-5B73-494C-B9D0-FC4F75EDF61A}" dt="2018-06-17T20:40:06.207" v="40" actId="27636"/>
          <ac:spMkLst>
            <pc:docMk/>
            <pc:sldMk cId="0" sldId="399"/>
            <ac:spMk id="7170" creationId="{013FAA4E-1015-44D5-BCC5-0D7CAFC96AF1}"/>
          </ac:spMkLst>
        </pc:spChg>
        <pc:picChg chg="mod">
          <ac:chgData name="Kal Rabb" userId="3edf06299a4717ec" providerId="LiveId" clId="{C3B07BE5-5B73-494C-B9D0-FC4F75EDF61A}" dt="2018-06-17T20:40:01.428" v="38" actId="1076"/>
          <ac:picMkLst>
            <pc:docMk/>
            <pc:sldMk cId="0" sldId="399"/>
            <ac:picMk id="7171" creationId="{F1F2E943-F847-4629-9763-50A12A7AC49C}"/>
          </ac:picMkLst>
        </pc:picChg>
      </pc:sldChg>
      <pc:sldChg chg="addSp delSp modSp add">
        <pc:chgData name="Kal Rabb" userId="3edf06299a4717ec" providerId="LiveId" clId="{C3B07BE5-5B73-494C-B9D0-FC4F75EDF61A}" dt="2018-06-18T14:38:27.242" v="579" actId="14100"/>
        <pc:sldMkLst>
          <pc:docMk/>
          <pc:sldMk cId="3606788917" sldId="400"/>
        </pc:sldMkLst>
        <pc:spChg chg="mod">
          <ac:chgData name="Kal Rabb" userId="3edf06299a4717ec" providerId="LiveId" clId="{C3B07BE5-5B73-494C-B9D0-FC4F75EDF61A}" dt="2018-06-18T14:37:23.522" v="468" actId="5793"/>
          <ac:spMkLst>
            <pc:docMk/>
            <pc:sldMk cId="3606788917" sldId="400"/>
            <ac:spMk id="2" creationId="{0F8F9E44-BEFB-4E6A-9DC7-C1219C5C2993}"/>
          </ac:spMkLst>
        </pc:spChg>
        <pc:spChg chg="del">
          <ac:chgData name="Kal Rabb" userId="3edf06299a4717ec" providerId="LiveId" clId="{C3B07BE5-5B73-494C-B9D0-FC4F75EDF61A}" dt="2018-06-18T14:31:50.415" v="96" actId="1032"/>
          <ac:spMkLst>
            <pc:docMk/>
            <pc:sldMk cId="3606788917" sldId="400"/>
            <ac:spMk id="3" creationId="{D58114DF-3785-49E2-A356-CF3687E0F1E0}"/>
          </ac:spMkLst>
        </pc:spChg>
        <pc:spChg chg="add mod">
          <ac:chgData name="Kal Rabb" userId="3edf06299a4717ec" providerId="LiveId" clId="{C3B07BE5-5B73-494C-B9D0-FC4F75EDF61A}" dt="2018-06-18T14:37:43.187" v="498" actId="14100"/>
          <ac:spMkLst>
            <pc:docMk/>
            <pc:sldMk cId="3606788917" sldId="400"/>
            <ac:spMk id="5" creationId="{D67F5182-AEA5-471F-9906-F9506889CAC8}"/>
          </ac:spMkLst>
        </pc:spChg>
        <pc:spChg chg="add mod">
          <ac:chgData name="Kal Rabb" userId="3edf06299a4717ec" providerId="LiveId" clId="{C3B07BE5-5B73-494C-B9D0-FC4F75EDF61A}" dt="2018-06-18T14:38:27.242" v="579" actId="14100"/>
          <ac:spMkLst>
            <pc:docMk/>
            <pc:sldMk cId="3606788917" sldId="400"/>
            <ac:spMk id="6" creationId="{B874EF5D-9B97-4B8D-BE3B-3FFBDF2B7D46}"/>
          </ac:spMkLst>
        </pc:spChg>
        <pc:graphicFrameChg chg="add mod">
          <ac:chgData name="Kal Rabb" userId="3edf06299a4717ec" providerId="LiveId" clId="{C3B07BE5-5B73-494C-B9D0-FC4F75EDF61A}" dt="2018-06-18T14:37:13.203" v="436" actId="1076"/>
          <ac:graphicFrameMkLst>
            <pc:docMk/>
            <pc:sldMk cId="3606788917" sldId="400"/>
            <ac:graphicFrameMk id="4" creationId="{59D3ACDA-59E6-41F0-AF7D-0E226E78DA41}"/>
          </ac:graphicFrameMkLst>
        </pc:graphicFrameChg>
      </pc:sldChg>
      <pc:sldMasterChg chg="addSp">
        <pc:chgData name="Kal Rabb" userId="3edf06299a4717ec" providerId="LiveId" clId="{C3B07BE5-5B73-494C-B9D0-FC4F75EDF61A}" dt="2018-06-17T20:32:18.916" v="0" actId="2696"/>
        <pc:sldMasterMkLst>
          <pc:docMk/>
          <pc:sldMasterMk cId="147790468" sldId="2147483661"/>
        </pc:sldMasterMkLst>
        <pc:picChg chg="add">
          <ac:chgData name="Kal Rabb" userId="3edf06299a4717ec" providerId="LiveId" clId="{C3B07BE5-5B73-494C-B9D0-FC4F75EDF61A}" dt="2018-06-17T20:32:18.916" v="0" actId="2696"/>
          <ac:picMkLst>
            <pc:docMk/>
            <pc:sldMasterMk cId="147790468" sldId="2147483661"/>
            <ac:picMk id="11" creationId="{DE406D99-D4A0-45EE-84F1-503EAC6BE4E5}"/>
          </ac:picMkLst>
        </pc:pic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936747EA-CF08-4F86-AAE6-E4E3F132462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3763" cy="462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46" tIns="46273" rIns="92546" bIns="46273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Times New Roman" pitchFamily="-107" charset="0"/>
                <a:ea typeface="ＭＳ Ｐゴシック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1E1AD253-A247-4840-AA7A-E368F62C63EB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39466" y="0"/>
            <a:ext cx="3013763" cy="462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46" tIns="46273" rIns="92546" bIns="46273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-107" charset="0"/>
                <a:ea typeface="ＭＳ Ｐゴシック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2" name="Rectangle 4">
            <a:extLst>
              <a:ext uri="{FF2B5EF4-FFF2-40B4-BE49-F238E27FC236}">
                <a16:creationId xmlns:a16="http://schemas.microsoft.com/office/drawing/2014/main" id="{DD4A3570-0E2E-45CD-8B7F-CCA9A59FD3A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77192"/>
            <a:ext cx="3013763" cy="462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46" tIns="46273" rIns="92546" bIns="46273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Times New Roman" pitchFamily="-107" charset="0"/>
                <a:ea typeface="ＭＳ Ｐゴシック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3" name="Rectangle 5">
            <a:extLst>
              <a:ext uri="{FF2B5EF4-FFF2-40B4-BE49-F238E27FC236}">
                <a16:creationId xmlns:a16="http://schemas.microsoft.com/office/drawing/2014/main" id="{C12088AD-4F66-4A44-91E9-55072E17ABAD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39466" y="8777192"/>
            <a:ext cx="3013763" cy="462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46" tIns="46273" rIns="92546" bIns="4627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64AB3414-F9CC-4739-B33C-3008749316E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24621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F938FF31-6DEE-44BF-88F2-DC98FFEBB10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3763" cy="462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46" tIns="46273" rIns="92546" bIns="46273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  <a:ea typeface="ＭＳ Ｐゴシック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2B73DF5F-DB51-4D39-94B2-2D51094EE3D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941075" y="0"/>
            <a:ext cx="3013763" cy="462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46" tIns="46273" rIns="92546" bIns="46273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9CCCBDDE-7F2C-44E2-B4A6-D166BF6AD2AF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98463" y="693738"/>
            <a:ext cx="6157912" cy="3463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7" name="Rectangle 5">
            <a:extLst>
              <a:ext uri="{FF2B5EF4-FFF2-40B4-BE49-F238E27FC236}">
                <a16:creationId xmlns:a16="http://schemas.microsoft.com/office/drawing/2014/main" id="{4C246665-24DB-4387-9290-3D77AFC1A35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7312" y="4389398"/>
            <a:ext cx="5100215" cy="4158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46" tIns="46273" rIns="92546" bIns="4627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8438" name="Rectangle 6">
            <a:extLst>
              <a:ext uri="{FF2B5EF4-FFF2-40B4-BE49-F238E27FC236}">
                <a16:creationId xmlns:a16="http://schemas.microsoft.com/office/drawing/2014/main" id="{3D635D2D-2374-4FC1-9CC9-775E77C9A6D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8796"/>
            <a:ext cx="3013763" cy="462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46" tIns="46273" rIns="92546" bIns="46273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  <a:ea typeface="ＭＳ Ｐゴシック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9" name="Rectangle 7">
            <a:extLst>
              <a:ext uri="{FF2B5EF4-FFF2-40B4-BE49-F238E27FC236}">
                <a16:creationId xmlns:a16="http://schemas.microsoft.com/office/drawing/2014/main" id="{B83BB438-9424-4D98-BA9E-AE4567FFB67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41075" y="8778796"/>
            <a:ext cx="3013763" cy="462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46" tIns="46273" rIns="92546" bIns="46273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72534F2-6FF8-42C7-B200-CB801DE8EC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34872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ＭＳ Ｐゴシック" pitchFamily="-107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8463" y="693738"/>
            <a:ext cx="6157912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Scope, cost, time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72534F2-6FF8-42C7-B200-CB801DE8EC7E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7234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8463" y="693738"/>
            <a:ext cx="6157912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Business – represented by stakeholders</a:t>
            </a:r>
          </a:p>
          <a:p>
            <a:r>
              <a:rPr lang="en-US" dirty="0"/>
              <a:t>Professional – represented by architects (&amp; </a:t>
            </a:r>
            <a:r>
              <a:rPr lang="en-US" dirty="0" err="1"/>
              <a:t>devs</a:t>
            </a:r>
            <a:r>
              <a:rPr lang="en-US" dirty="0"/>
              <a:t>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72534F2-6FF8-42C7-B200-CB801DE8EC7E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080695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8726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7096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414780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414779"/>
            <a:ext cx="7734300" cy="5757420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6531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28D29-1ECB-41DF-951B-2A23F95AD026}" type="datetimeFigureOut">
              <a:rPr lang="en-US" dirty="0"/>
              <a:t>7/9/2026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E3F4F-51B2-42EE-AFA2-40C4572185CC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2762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2327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7"/>
            <a:ext cx="4937760" cy="402335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3737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7392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4632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7/9/2026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1341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8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13650" y="731520"/>
            <a:ext cx="6679191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3" y="6459787"/>
            <a:ext cx="2618511" cy="365125"/>
          </a:xfrm>
        </p:spPr>
        <p:txBody>
          <a:bodyPr/>
          <a:lstStyle>
            <a:lvl1pPr algn="l">
              <a:defRPr/>
            </a:lvl1pPr>
          </a:lstStyle>
          <a:p>
            <a:fld id="{96DFF08F-DC6B-4601-B491-B0F83F6DD2DA}" type="datetimeFigureOut">
              <a:rPr lang="en-US" dirty="0"/>
              <a:pPr/>
              <a:t>7/9/2026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7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082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7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936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907024"/>
            <a:ext cx="1011936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012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1" y="6334316"/>
            <a:ext cx="12192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79" y="1845734"/>
            <a:ext cx="100584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7/9/2026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60" y="6459787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790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/>
              <a:t>Software Architecture Context</a:t>
            </a: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831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Architect’s Responsibilities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1097280" y="1845734"/>
            <a:ext cx="9265921" cy="4361102"/>
          </a:xfrm>
        </p:spPr>
        <p:txBody>
          <a:bodyPr>
            <a:normAutofit/>
          </a:bodyPr>
          <a:lstStyle/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altLang="en-US" dirty="0"/>
              <a:t>Contribute to the </a:t>
            </a:r>
            <a:r>
              <a:rPr lang="en-US" altLang="en-US" b="1" dirty="0"/>
              <a:t>business case </a:t>
            </a:r>
            <a:r>
              <a:rPr lang="en-US" altLang="en-US" dirty="0"/>
              <a:t>for the system</a:t>
            </a:r>
          </a:p>
          <a:p>
            <a:pPr marL="512763" lvl="1" indent="-220663">
              <a:buFont typeface="Arial" panose="020B0604020202020204" pitchFamily="34" charset="0"/>
              <a:buChar char="•"/>
            </a:pPr>
            <a:r>
              <a:rPr lang="en-US" altLang="en-US" dirty="0"/>
              <a:t>Understand technical feasibility and cost trade-offs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altLang="en-US" dirty="0"/>
              <a:t>Understand the </a:t>
            </a:r>
            <a:r>
              <a:rPr lang="en-US" altLang="en-US" b="1" dirty="0"/>
              <a:t>architecturally significant requirements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altLang="en-US" b="1" dirty="0"/>
              <a:t>Design or select the architecture</a:t>
            </a:r>
          </a:p>
          <a:p>
            <a:pPr marL="512763" lvl="1" indent="-220663">
              <a:buFont typeface="Arial" panose="020B0604020202020204" pitchFamily="34" charset="0"/>
              <a:buChar char="•"/>
            </a:pPr>
            <a:r>
              <a:rPr lang="en-US" altLang="en-US" dirty="0"/>
              <a:t>e.g. IoT devices </a:t>
            </a:r>
            <a:r>
              <a:rPr lang="en-US" altLang="en-US" dirty="0">
                <a:sym typeface="Wingdings" panose="05000000000000000000" pitchFamily="2" charset="2"/>
              </a:rPr>
              <a:t></a:t>
            </a:r>
            <a:r>
              <a:rPr lang="en-US" altLang="en-US" dirty="0"/>
              <a:t> event-driven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altLang="en-US" b="1" dirty="0"/>
              <a:t>Document, communicate</a:t>
            </a:r>
            <a:r>
              <a:rPr lang="en-US" altLang="en-US" dirty="0"/>
              <a:t>, and </a:t>
            </a:r>
            <a:r>
              <a:rPr lang="en-US" altLang="en-US" b="1" dirty="0"/>
              <a:t>advocate for</a:t>
            </a:r>
            <a:r>
              <a:rPr lang="en-US" altLang="en-US" dirty="0"/>
              <a:t> the architecture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altLang="en-US" b="1" dirty="0"/>
              <a:t>Analyze</a:t>
            </a:r>
            <a:r>
              <a:rPr lang="en-US" altLang="en-US" dirty="0"/>
              <a:t> or </a:t>
            </a:r>
            <a:r>
              <a:rPr lang="en-US" altLang="en-US" b="1" dirty="0"/>
              <a:t>evaluate</a:t>
            </a:r>
            <a:r>
              <a:rPr lang="en-US" altLang="en-US" dirty="0"/>
              <a:t> the architecture</a:t>
            </a:r>
          </a:p>
          <a:p>
            <a:pPr marL="512763" lvl="1" indent="-220663">
              <a:buFont typeface="Arial" panose="020B0604020202020204" pitchFamily="34" charset="0"/>
              <a:buChar char="•"/>
            </a:pPr>
            <a:r>
              <a:rPr lang="en-US" altLang="en-US" dirty="0"/>
              <a:t>Stress-test against scenarios (load testing, security, quality attributes, </a:t>
            </a:r>
            <a:r>
              <a:rPr lang="en-US" altLang="en-US" dirty="0" err="1"/>
              <a:t>etc</a:t>
            </a:r>
            <a:r>
              <a:rPr lang="en-US" altLang="en-US" dirty="0"/>
              <a:t>)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altLang="en-US" b="1" dirty="0"/>
              <a:t>Guide </a:t>
            </a:r>
            <a:r>
              <a:rPr lang="en-US" altLang="en-US" dirty="0"/>
              <a:t>and</a:t>
            </a:r>
            <a:r>
              <a:rPr lang="en-US" altLang="en-US" b="1" dirty="0"/>
              <a:t> validate </a:t>
            </a:r>
            <a:r>
              <a:rPr lang="en-US" altLang="en-US" dirty="0"/>
              <a:t>implementation for architectural conformance</a:t>
            </a:r>
          </a:p>
        </p:txBody>
      </p:sp>
    </p:spTree>
    <p:extLst>
      <p:ext uri="{BB962C8B-B14F-4D97-AF65-F5344CB8AC3E}">
        <p14:creationId xmlns:p14="http://schemas.microsoft.com/office/powerpoint/2010/main" val="35336129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Architecture Decision Scope and Impact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A23E04A-70AD-4285-A37C-16709D77EA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7595393"/>
              </p:ext>
            </p:extLst>
          </p:nvPr>
        </p:nvGraphicFramePr>
        <p:xfrm>
          <a:off x="1203961" y="1879600"/>
          <a:ext cx="10002520" cy="427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8352">
                  <a:extLst>
                    <a:ext uri="{9D8B030D-6E8A-4147-A177-3AD203B41FA5}">
                      <a16:colId xmlns:a16="http://schemas.microsoft.com/office/drawing/2014/main" val="1809476069"/>
                    </a:ext>
                  </a:extLst>
                </a:gridCol>
                <a:gridCol w="3985207">
                  <a:extLst>
                    <a:ext uri="{9D8B030D-6E8A-4147-A177-3AD203B41FA5}">
                      <a16:colId xmlns:a16="http://schemas.microsoft.com/office/drawing/2014/main" val="3379015377"/>
                    </a:ext>
                  </a:extLst>
                </a:gridCol>
                <a:gridCol w="4378961">
                  <a:extLst>
                    <a:ext uri="{9D8B030D-6E8A-4147-A177-3AD203B41FA5}">
                      <a16:colId xmlns:a16="http://schemas.microsoft.com/office/drawing/2014/main" val="74582646"/>
                    </a:ext>
                  </a:extLst>
                </a:gridCol>
              </a:tblGrid>
              <a:tr h="67614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FFFFFF"/>
                          </a:solidFill>
                        </a:rPr>
                        <a:t>Low Impact</a:t>
                      </a:r>
                    </a:p>
                  </a:txBody>
                  <a:tcPr anchor="ctr">
                    <a:solidFill>
                      <a:srgbClr val="E483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FFFFFF"/>
                          </a:solidFill>
                        </a:rPr>
                        <a:t>High Impact</a:t>
                      </a:r>
                    </a:p>
                    <a:p>
                      <a:pPr algn="ctr"/>
                      <a:r>
                        <a:rPr lang="en-US" sz="1800" b="1" dirty="0">
                          <a:solidFill>
                            <a:srgbClr val="FFFFFF"/>
                          </a:solidFill>
                        </a:rPr>
                        <a:t>(high priority, important to business)</a:t>
                      </a:r>
                    </a:p>
                  </a:txBody>
                  <a:tcPr anchor="ctr">
                    <a:solidFill>
                      <a:srgbClr val="BD58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4369345"/>
                  </a:ext>
                </a:extLst>
              </a:tr>
              <a:tr h="1800607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+mn-lt"/>
                        </a:rPr>
                        <a:t>Local</a:t>
                      </a:r>
                    </a:p>
                  </a:txBody>
                  <a:tcPr anchor="ctr">
                    <a:solidFill>
                      <a:srgbClr val="E4831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637052"/>
                          </a:solidFill>
                          <a:latin typeface="+mn-lt"/>
                        </a:rPr>
                        <a:t>Not architectural</a:t>
                      </a:r>
                    </a:p>
                    <a:p>
                      <a:endParaRPr lang="en-US" sz="1800" b="1" dirty="0">
                        <a:solidFill>
                          <a:srgbClr val="637052"/>
                        </a:solidFill>
                        <a:latin typeface="+mn-lt"/>
                      </a:endParaRPr>
                    </a:p>
                    <a:p>
                      <a:r>
                        <a:rPr lang="en-US" sz="1600" i="1" dirty="0">
                          <a:latin typeface="+mn-lt"/>
                        </a:rPr>
                        <a:t>e.g. functions, classes, local libraries</a:t>
                      </a:r>
                    </a:p>
                  </a:txBody>
                  <a:tcPr>
                    <a:solidFill>
                      <a:srgbClr val="FAF6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637052"/>
                          </a:solidFill>
                          <a:latin typeface="+mn-lt"/>
                        </a:rPr>
                        <a:t>Not generally architectural</a:t>
                      </a:r>
                    </a:p>
                    <a:p>
                      <a:r>
                        <a:rPr lang="en-US" sz="1600" i="1" dirty="0">
                          <a:latin typeface="+mn-lt"/>
                        </a:rPr>
                        <a:t>(though might set architecture guidelines and policies as needed)</a:t>
                      </a:r>
                    </a:p>
                    <a:p>
                      <a:endParaRPr lang="en-US" sz="1800" i="1" dirty="0">
                        <a:latin typeface="+mn-lt"/>
                      </a:endParaRPr>
                    </a:p>
                    <a:p>
                      <a:r>
                        <a:rPr lang="en-US" sz="1600" i="1" dirty="0">
                          <a:latin typeface="+mn-lt"/>
                        </a:rPr>
                        <a:t>e.g. choice of ORM — if mandated, ripple effects across codebase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6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5581498"/>
                  </a:ext>
                </a:extLst>
              </a:tr>
              <a:tr h="1800607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+mn-lt"/>
                        </a:rPr>
                        <a:t>Systemic</a:t>
                      </a:r>
                    </a:p>
                    <a:p>
                      <a:pPr algn="ctr"/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+mn-lt"/>
                        </a:rPr>
                        <a:t>(broad scope)</a:t>
                      </a:r>
                    </a:p>
                  </a:txBody>
                  <a:tcPr anchor="ctr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BD582C"/>
                          </a:solidFill>
                          <a:latin typeface="+mn-lt"/>
                        </a:rPr>
                        <a:t>Not architectural ⚠ trap!</a:t>
                      </a:r>
                    </a:p>
                    <a:p>
                      <a:endParaRPr lang="en-US" sz="1800" b="1" dirty="0">
                        <a:solidFill>
                          <a:srgbClr val="BD582C"/>
                        </a:solidFill>
                        <a:latin typeface="+mn-lt"/>
                      </a:endParaRPr>
                    </a:p>
                    <a:p>
                      <a:r>
                        <a:rPr lang="en-US" sz="1600" i="1" dirty="0">
                          <a:latin typeface="+mn-lt"/>
                        </a:rPr>
                        <a:t>e.g. standard indentation style — covers whole system but doesn’t matter architecturally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EFE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BD582C"/>
                          </a:solidFill>
                          <a:latin typeface="+mn-lt"/>
                        </a:rPr>
                        <a:t>Architecturally Significant </a:t>
                      </a:r>
                      <a:r>
                        <a:rPr lang="en-US" sz="1800" b="1" dirty="0">
                          <a:solidFill>
                            <a:srgbClr val="1F497D"/>
                          </a:solidFill>
                          <a:latin typeface="+mn-lt"/>
                        </a:rPr>
                        <a:t>→ ASR candidates</a:t>
                      </a:r>
                    </a:p>
                    <a:p>
                      <a:endParaRPr lang="en-US" sz="1800" b="1" dirty="0">
                        <a:solidFill>
                          <a:srgbClr val="1F497D"/>
                        </a:solidFill>
                        <a:latin typeface="+mn-lt"/>
                      </a:endParaRPr>
                    </a:p>
                    <a:p>
                      <a:r>
                        <a:rPr lang="en-US" sz="1600" i="1" dirty="0">
                          <a:latin typeface="+mn-lt"/>
                        </a:rPr>
                        <a:t>e.g. vendor lock-in vs open source; monolith vs microservices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3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93133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2841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Software Architect Role Profile</a:t>
            </a:r>
          </a:p>
        </p:txBody>
      </p:sp>
      <p:sp>
        <p:nvSpPr>
          <p:cNvPr id="1331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Architecture design but also …</a:t>
            </a:r>
          </a:p>
          <a:p>
            <a:pPr marL="401638" indent="-228600">
              <a:buFont typeface="Arial" panose="020B0604020202020204" pitchFamily="34" charset="0"/>
              <a:buChar char="•"/>
            </a:pPr>
            <a:r>
              <a:rPr lang="en-US" altLang="en-US" sz="1800" dirty="0"/>
              <a:t>System software and hardware selection</a:t>
            </a:r>
          </a:p>
          <a:p>
            <a:pPr marL="401638" indent="-228600">
              <a:buFont typeface="Arial" panose="020B0604020202020204" pitchFamily="34" charset="0"/>
              <a:buChar char="•"/>
            </a:pPr>
            <a:r>
              <a:rPr lang="en-US" altLang="en-US" sz="1800" dirty="0"/>
              <a:t>Build vs. buy decisions</a:t>
            </a:r>
          </a:p>
          <a:p>
            <a:pPr marL="401638" indent="-228600">
              <a:buFont typeface="Arial" panose="020B0604020202020204" pitchFamily="34" charset="0"/>
              <a:buChar char="•"/>
            </a:pPr>
            <a:r>
              <a:rPr lang="en-US" altLang="en-US" sz="1800" dirty="0"/>
              <a:t>Architecturally significant requirements</a:t>
            </a:r>
          </a:p>
          <a:p>
            <a:pPr marL="401638" indent="-228600">
              <a:buFont typeface="Arial" panose="020B0604020202020204" pitchFamily="34" charset="0"/>
              <a:buChar char="•"/>
            </a:pPr>
            <a:r>
              <a:rPr lang="en-US" altLang="en-US" sz="1800" dirty="0"/>
              <a:t>Development methodology, process, standards</a:t>
            </a:r>
          </a:p>
          <a:p>
            <a:pPr marL="401638" indent="-228600">
              <a:buFont typeface="Arial" panose="020B0604020202020204" pitchFamily="34" charset="0"/>
              <a:buChar char="•"/>
            </a:pPr>
            <a:r>
              <a:rPr lang="en-US" altLang="en-US" sz="1800" dirty="0"/>
              <a:t>Technical and project leadership</a:t>
            </a:r>
          </a:p>
          <a:p>
            <a:pPr marL="401638" indent="-228600">
              <a:buFont typeface="Arial" panose="020B0604020202020204" pitchFamily="34" charset="0"/>
              <a:buChar char="•"/>
            </a:pPr>
            <a:r>
              <a:rPr lang="en-US" altLang="en-US" sz="1800" dirty="0"/>
              <a:t>Coaching and mentoring</a:t>
            </a:r>
          </a:p>
          <a:p>
            <a:pPr marL="401638" indent="-228600">
              <a:buFont typeface="Arial" panose="020B0604020202020204" pitchFamily="34" charset="0"/>
              <a:buChar char="•"/>
            </a:pPr>
            <a:r>
              <a:rPr lang="en-US" altLang="en-US" sz="1800" dirty="0"/>
              <a:t>Hands on construction</a:t>
            </a:r>
          </a:p>
          <a:p>
            <a:pPr marL="401638" indent="-228600">
              <a:buFont typeface="Arial" panose="020B0604020202020204" pitchFamily="34" charset="0"/>
              <a:buChar char="•"/>
            </a:pPr>
            <a:r>
              <a:rPr lang="en-US" altLang="en-US" sz="1800" dirty="0"/>
              <a:t>Leverage experience, track technology trends</a:t>
            </a:r>
          </a:p>
        </p:txBody>
      </p:sp>
    </p:spTree>
    <p:extLst>
      <p:ext uri="{BB962C8B-B14F-4D97-AF65-F5344CB8AC3E}">
        <p14:creationId xmlns:p14="http://schemas.microsoft.com/office/powerpoint/2010/main" val="41347637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Software Architect Role </a:t>
            </a:r>
            <a:br>
              <a:rPr lang="en-US" altLang="en-US" dirty="0"/>
            </a:br>
            <a:r>
              <a:rPr lang="en-US" altLang="en-US" dirty="0"/>
              <a:t>(Job Description)</a:t>
            </a:r>
            <a:endParaRPr lang="en-US" altLang="en-US" sz="2000" dirty="0">
              <a:solidFill>
                <a:schemeClr val="tx1"/>
              </a:solidFill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en-US" sz="1900" dirty="0"/>
              <a:t>The software architect </a:t>
            </a:r>
            <a:r>
              <a:rPr lang="en-US" altLang="en-US" sz="1900" b="1" dirty="0"/>
              <a:t>creates a vision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700" dirty="0"/>
              <a:t>Keeps up with innovations and technologies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700" dirty="0"/>
              <a:t>Understands global requirements and constraints (business and technical)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700" dirty="0"/>
              <a:t>Creates a vision (global view) of the system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700" dirty="0"/>
              <a:t>Communicates the vision effectively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700" dirty="0"/>
              <a:t>Provides requirements and inputs to the system architect (if separate role)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1900" dirty="0"/>
              <a:t>The software architect is the </a:t>
            </a:r>
            <a:r>
              <a:rPr lang="en-US" altLang="en-US" sz="1900" b="1" dirty="0"/>
              <a:t>key technical consultant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700" dirty="0"/>
              <a:t>Organizes the development team around the architecture design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700" dirty="0"/>
              <a:t>Manages dependencies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700" dirty="0"/>
              <a:t>Reviews and negotiates requirements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700" dirty="0"/>
              <a:t>Assesses technical capabilities of staff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700" dirty="0"/>
              <a:t>Motivates the team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700" dirty="0"/>
              <a:t>Recommends technology, training, tools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700" dirty="0"/>
              <a:t>Tracks the quality of the design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700" dirty="0"/>
              <a:t>Ensures architecture meets its design goals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524000" y="5977468"/>
            <a:ext cx="5106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1400" dirty="0"/>
              <a:t>(from </a:t>
            </a:r>
            <a:r>
              <a:rPr lang="en-US" altLang="en-US" sz="1400" dirty="0" err="1"/>
              <a:t>Hofmeister</a:t>
            </a:r>
            <a:r>
              <a:rPr lang="en-US" altLang="en-US" sz="1400" dirty="0"/>
              <a:t> </a:t>
            </a:r>
            <a:r>
              <a:rPr lang="en-US" altLang="en-US" sz="1400" i="1" dirty="0"/>
              <a:t>et al.</a:t>
            </a:r>
            <a:r>
              <a:rPr lang="en-US" altLang="en-US" sz="1400" dirty="0"/>
              <a:t>, </a:t>
            </a:r>
            <a:r>
              <a:rPr lang="en-US" altLang="en-US" sz="1400" i="1" dirty="0"/>
              <a:t>Applied Software Architecture</a:t>
            </a:r>
            <a:r>
              <a:rPr lang="en-US" altLang="en-US" sz="1400" dirty="0"/>
              <a:t>)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4810544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/>
              <a:t>Software Architect Role (continued)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en-US" sz="1900" dirty="0"/>
              <a:t>The software architect </a:t>
            </a:r>
            <a:r>
              <a:rPr lang="en-US" altLang="en-US" sz="1900" b="1" dirty="0"/>
              <a:t>makes decisions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700" dirty="0"/>
              <a:t>Leads the design team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700" dirty="0"/>
              <a:t>Makes early design decisions (key global ones)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700" dirty="0"/>
              <a:t>Knows when to end discussion and make a decision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700" dirty="0"/>
              <a:t>Identifies and manages risk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1900" dirty="0"/>
              <a:t>The software architect </a:t>
            </a:r>
            <a:r>
              <a:rPr lang="en-US" altLang="en-US" sz="1900" b="1" dirty="0"/>
              <a:t>coaches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700" dirty="0"/>
              <a:t>Establishes dialog with each team member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700" dirty="0"/>
              <a:t>Teaches the team the architecture design and gets their buy-in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700" dirty="0"/>
              <a:t>Listens to feedback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700" dirty="0"/>
              <a:t>Knows when to yield to design changes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700" dirty="0"/>
              <a:t>Knows when to let others take over detailed design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1900" dirty="0"/>
              <a:t>The software architect </a:t>
            </a:r>
            <a:r>
              <a:rPr lang="en-US" altLang="en-US" sz="1900" b="1" dirty="0"/>
              <a:t>coordinates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700" dirty="0"/>
              <a:t>Coordinates activities of tasks that influence or are influenced by the architecture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700" dirty="0"/>
              <a:t>Maintains integrity of the design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700" dirty="0"/>
              <a:t>Ensures that the architecture is followed</a:t>
            </a:r>
          </a:p>
          <a:p>
            <a:pPr lvl="1" eaLnBrk="1" hangingPunct="1">
              <a:lnSpc>
                <a:spcPct val="80000"/>
              </a:lnSpc>
            </a:pPr>
            <a:endParaRPr lang="en-US" altLang="en-US" sz="1700" dirty="0"/>
          </a:p>
        </p:txBody>
      </p:sp>
    </p:spTree>
    <p:extLst>
      <p:ext uri="{BB962C8B-B14F-4D97-AF65-F5344CB8AC3E}">
        <p14:creationId xmlns:p14="http://schemas.microsoft.com/office/powerpoint/2010/main" val="26810438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Software Architect Role (continued)</a:t>
            </a:r>
          </a:p>
        </p:txBody>
      </p:sp>
      <p:sp>
        <p:nvSpPr>
          <p:cNvPr id="16387" name="Rectangle 4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The software architect implements</a:t>
            </a:r>
          </a:p>
          <a:p>
            <a:pPr lvl="1"/>
            <a:r>
              <a:rPr lang="en-US" altLang="en-US"/>
              <a:t>Considers the design implications of introducing a new technology</a:t>
            </a:r>
          </a:p>
          <a:p>
            <a:pPr lvl="1"/>
            <a:r>
              <a:rPr lang="en-US" altLang="en-US"/>
              <a:t>May look at low-level details to validate initial concepts</a:t>
            </a:r>
          </a:p>
          <a:p>
            <a:pPr lvl="1"/>
            <a:r>
              <a:rPr lang="en-US" altLang="en-US"/>
              <a:t>May prototype to explore and evaluate design decisions</a:t>
            </a:r>
          </a:p>
          <a:p>
            <a:pPr lvl="1"/>
            <a:r>
              <a:rPr lang="en-US" altLang="en-US"/>
              <a:t>May implement a thin vertical slice to minimize implementation risk</a:t>
            </a:r>
          </a:p>
          <a:p>
            <a:pPr lvl="1"/>
            <a:r>
              <a:rPr lang="en-US" altLang="en-US"/>
              <a:t>May implement components as an implementation model for developers</a:t>
            </a:r>
          </a:p>
          <a:p>
            <a:r>
              <a:rPr lang="en-US" altLang="en-US"/>
              <a:t>The software architect advocates</a:t>
            </a:r>
          </a:p>
          <a:p>
            <a:pPr lvl="1"/>
            <a:r>
              <a:rPr lang="en-US" altLang="en-US"/>
              <a:t>Advocates investment in software architecture</a:t>
            </a:r>
          </a:p>
          <a:p>
            <a:pPr lvl="1"/>
            <a:r>
              <a:rPr lang="en-US" altLang="en-US"/>
              <a:t>Works to incorporate software architecture into the software process</a:t>
            </a:r>
          </a:p>
          <a:p>
            <a:pPr lvl="1"/>
            <a:r>
              <a:rPr lang="en-US" altLang="en-US"/>
              <a:t>Continues to assess and advocate new software architecture technologies</a:t>
            </a:r>
          </a:p>
          <a:p>
            <a:pPr lvl="1"/>
            <a:r>
              <a:rPr lang="en-US" altLang="en-US"/>
              <a:t>Advocates architecture reuse</a:t>
            </a:r>
          </a:p>
        </p:txBody>
      </p:sp>
    </p:spTree>
    <p:extLst>
      <p:ext uri="{BB962C8B-B14F-4D97-AF65-F5344CB8AC3E}">
        <p14:creationId xmlns:p14="http://schemas.microsoft.com/office/powerpoint/2010/main" val="3746899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Career Path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1097279" y="1845733"/>
            <a:ext cx="10058401" cy="2733959"/>
          </a:xfrm>
        </p:spPr>
        <p:txBody>
          <a:bodyPr/>
          <a:lstStyle/>
          <a:p>
            <a:r>
              <a:rPr lang="en-US" altLang="en-US" dirty="0"/>
              <a:t>Set your sights on becoming an expert in software engineering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Gather broad experience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Develop technical, leadership, communication and people skills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Self-learning</a:t>
            </a:r>
          </a:p>
          <a:p>
            <a:r>
              <a:rPr lang="en-US" altLang="en-US" dirty="0"/>
              <a:t>Apprentice (hang out) with an experienced architect, or better get an architect mentor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You are an average of 5 people with whom you communicate most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If you are the smartest person in the room, you're in the wrong room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Don't wait for a promotion to start doing the next job – demonstrate the capability first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9B0D74C-55AD-FCC9-2C2B-8C5718A10E52}"/>
              </a:ext>
            </a:extLst>
          </p:cNvPr>
          <p:cNvGrpSpPr/>
          <p:nvPr/>
        </p:nvGrpSpPr>
        <p:grpSpPr>
          <a:xfrm>
            <a:off x="2211605" y="4555488"/>
            <a:ext cx="7768790" cy="1408171"/>
            <a:chOff x="2128639" y="4555488"/>
            <a:chExt cx="7768790" cy="1408171"/>
          </a:xfrm>
        </p:grpSpPr>
        <p:sp>
          <p:nvSpPr>
            <p:cNvPr id="2" name="Text Box 6">
              <a:extLst>
                <a:ext uri="{FF2B5EF4-FFF2-40B4-BE49-F238E27FC236}">
                  <a16:creationId xmlns:a16="http://schemas.microsoft.com/office/drawing/2014/main" id="{9685F18D-E820-E729-060F-1E21DA9D71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93600" y="4555488"/>
              <a:ext cx="1212191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 dirty="0"/>
                <a:t>Lead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 dirty="0"/>
                <a:t>Software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 dirty="0"/>
                <a:t>Engineer</a:t>
              </a:r>
            </a:p>
          </p:txBody>
        </p:sp>
        <p:sp>
          <p:nvSpPr>
            <p:cNvPr id="17412" name="Text Box 4"/>
            <p:cNvSpPr txBox="1">
              <a:spLocks noChangeArrowheads="1"/>
            </p:cNvSpPr>
            <p:nvPr/>
          </p:nvSpPr>
          <p:spPr bwMode="auto">
            <a:xfrm>
              <a:off x="2128639" y="4679312"/>
              <a:ext cx="1452642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/>
                <a:t>Individual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/>
                <a:t>Contributor</a:t>
              </a:r>
            </a:p>
          </p:txBody>
        </p:sp>
        <p:sp>
          <p:nvSpPr>
            <p:cNvPr id="17413" name="Text Box 5"/>
            <p:cNvSpPr txBox="1">
              <a:spLocks noChangeArrowheads="1"/>
            </p:cNvSpPr>
            <p:nvPr/>
          </p:nvSpPr>
          <p:spPr bwMode="auto">
            <a:xfrm>
              <a:off x="4022104" y="4679312"/>
              <a:ext cx="1212191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/>
                <a:t>Software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/>
                <a:t>Engineer</a:t>
              </a:r>
            </a:p>
          </p:txBody>
        </p:sp>
        <p:sp>
          <p:nvSpPr>
            <p:cNvPr id="17414" name="Text Box 6"/>
            <p:cNvSpPr txBox="1">
              <a:spLocks noChangeArrowheads="1"/>
            </p:cNvSpPr>
            <p:nvPr/>
          </p:nvSpPr>
          <p:spPr bwMode="auto">
            <a:xfrm>
              <a:off x="5657229" y="4555488"/>
              <a:ext cx="1212191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 dirty="0"/>
                <a:t>Senior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 dirty="0"/>
                <a:t>Software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 dirty="0"/>
                <a:t>Engineer</a:t>
              </a:r>
            </a:p>
          </p:txBody>
        </p:sp>
        <p:sp>
          <p:nvSpPr>
            <p:cNvPr id="17416" name="Text Box 8"/>
            <p:cNvSpPr txBox="1">
              <a:spLocks noChangeArrowheads="1"/>
            </p:cNvSpPr>
            <p:nvPr/>
          </p:nvSpPr>
          <p:spPr bwMode="auto">
            <a:xfrm>
              <a:off x="8715694" y="4803137"/>
              <a:ext cx="1181735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 dirty="0"/>
                <a:t>Architect</a:t>
              </a:r>
            </a:p>
          </p:txBody>
        </p:sp>
        <p:sp>
          <p:nvSpPr>
            <p:cNvPr id="17417" name="Text Box 10"/>
            <p:cNvSpPr txBox="1">
              <a:spLocks noChangeArrowheads="1"/>
            </p:cNvSpPr>
            <p:nvPr/>
          </p:nvSpPr>
          <p:spPr bwMode="auto">
            <a:xfrm>
              <a:off x="3416773" y="5563549"/>
              <a:ext cx="5397824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 i="1" dirty="0"/>
                <a:t>Increasing responsibility, scope and challenge</a:t>
              </a:r>
            </a:p>
          </p:txBody>
        </p:sp>
        <p:sp>
          <p:nvSpPr>
            <p:cNvPr id="17418" name="Line 11"/>
            <p:cNvSpPr>
              <a:spLocks noChangeShapeType="1"/>
            </p:cNvSpPr>
            <p:nvPr/>
          </p:nvSpPr>
          <p:spPr bwMode="auto">
            <a:xfrm>
              <a:off x="2651760" y="5563549"/>
              <a:ext cx="6629400" cy="0"/>
            </a:xfrm>
            <a:prstGeom prst="line">
              <a:avLst/>
            </a:prstGeom>
            <a:noFill/>
            <a:ln w="76200">
              <a:solidFill>
                <a:srgbClr val="AB2B4A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2978307" y="6012068"/>
            <a:ext cx="62353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1400" dirty="0"/>
              <a:t>(from </a:t>
            </a:r>
            <a:r>
              <a:rPr lang="en-US" altLang="en-US" sz="1400" dirty="0" err="1"/>
              <a:t>Hofmeister</a:t>
            </a:r>
            <a:r>
              <a:rPr lang="en-US" altLang="en-US" sz="1400" dirty="0"/>
              <a:t> et al., Applied Software Architecture)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945941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altLang="en-US" dirty="0"/>
              <a:t>Contexts of Software Architecture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847674"/>
          </a:xfrm>
        </p:spPr>
        <p:txBody>
          <a:bodyPr>
            <a:normAutofit/>
          </a:bodyPr>
          <a:lstStyle/>
          <a:p>
            <a:r>
              <a:rPr lang="en-US" altLang="en-US" b="1" dirty="0"/>
              <a:t>Technical</a:t>
            </a:r>
            <a:r>
              <a:rPr lang="en-US" altLang="en-US" dirty="0"/>
              <a:t> - technical role in the system or systems of which it’s a part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e.g. need to build a bank mobile app / new microservice for an existing system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600" dirty="0"/>
              <a:t>What are the integrations? How are they designed to fit in?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600" dirty="0"/>
              <a:t>How to maintain the context’s qualities? (availability, accessibility, scalability, </a:t>
            </a:r>
            <a:r>
              <a:rPr lang="en-US" altLang="en-US" sz="1600" dirty="0" err="1"/>
              <a:t>etc</a:t>
            </a:r>
            <a:r>
              <a:rPr lang="en-US" altLang="en-US" sz="1600" dirty="0"/>
              <a:t>)</a:t>
            </a:r>
          </a:p>
          <a:p>
            <a:r>
              <a:rPr lang="en-US" altLang="en-US" b="1" dirty="0"/>
              <a:t>Project life cycle</a:t>
            </a:r>
            <a:r>
              <a:rPr lang="en-US" altLang="en-US" dirty="0"/>
              <a:t> - relationship to the other phases of a software development life cycle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Requirements affect architecture, architecture affects every step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Different processes in different organizations</a:t>
            </a:r>
          </a:p>
          <a:p>
            <a:r>
              <a:rPr lang="en-US" altLang="en-US" b="1" dirty="0"/>
              <a:t>Business - </a:t>
            </a:r>
            <a:r>
              <a:rPr lang="en-US" altLang="en-US" dirty="0"/>
              <a:t>affects (&amp; affected by) an organization’s business environment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e.g. legacy system can prevent offering new services quickly</a:t>
            </a:r>
          </a:p>
          <a:p>
            <a:r>
              <a:rPr lang="pl-PL" altLang="en-US" b="1" dirty="0"/>
              <a:t>Professional</a:t>
            </a:r>
            <a:r>
              <a:rPr lang="en-US" altLang="en-US" dirty="0"/>
              <a:t> -</a:t>
            </a:r>
            <a:r>
              <a:rPr lang="pl-PL" altLang="en-US" dirty="0"/>
              <a:t>  role of a software architect in an organization or development project</a:t>
            </a:r>
            <a:endParaRPr lang="en-US" alt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Not just diagrams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AU" altLang="en-US" sz="1600" dirty="0"/>
              <a:t>Business / developers translator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AU" altLang="en-US" sz="1600" dirty="0"/>
              <a:t>Trade-offs &amp; negotiations</a:t>
            </a:r>
          </a:p>
        </p:txBody>
      </p:sp>
    </p:spTree>
    <p:extLst>
      <p:ext uri="{BB962C8B-B14F-4D97-AF65-F5344CB8AC3E}">
        <p14:creationId xmlns:p14="http://schemas.microsoft.com/office/powerpoint/2010/main" val="8416626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Architecture Influence Cycle</a:t>
            </a:r>
          </a:p>
        </p:txBody>
      </p:sp>
      <p:pic>
        <p:nvPicPr>
          <p:cNvPr id="5123" name="Picture 3" descr="AIC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79"/>
          <a:stretch>
            <a:fillRect/>
          </a:stretch>
        </p:blipFill>
        <p:spPr bwMode="auto">
          <a:xfrm>
            <a:off x="5268472" y="1867504"/>
            <a:ext cx="6005585" cy="379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Footer Placeholder 2"/>
          <p:cNvSpPr txBox="1">
            <a:spLocks/>
          </p:cNvSpPr>
          <p:nvPr/>
        </p:nvSpPr>
        <p:spPr bwMode="auto">
          <a:xfrm>
            <a:off x="5268473" y="5765362"/>
            <a:ext cx="588720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200" dirty="0"/>
              <a:t>©  Len Bass, Paul Clements, Rick </a:t>
            </a:r>
            <a:r>
              <a:rPr lang="en-AU" altLang="en-US" sz="1200" dirty="0" err="1"/>
              <a:t>Kazman</a:t>
            </a:r>
            <a:r>
              <a:rPr lang="en-AU" altLang="en-US" sz="1200" dirty="0"/>
              <a:t>, distributed under Creative Commons Attribution License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75556C2-DD82-70F0-D9AF-8C76A6FD50F1}"/>
              </a:ext>
            </a:extLst>
          </p:cNvPr>
          <p:cNvSpPr txBox="1"/>
          <p:nvPr/>
        </p:nvSpPr>
        <p:spPr>
          <a:xfrm>
            <a:off x="1097279" y="1819657"/>
            <a:ext cx="4218999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Business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Loudest voice – mission, funding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Revenue, time-to-market (T2M), regulations, quality attributes, </a:t>
            </a:r>
            <a:r>
              <a:rPr lang="en-US" dirty="0" err="1"/>
              <a:t>etc</a:t>
            </a:r>
            <a:endParaRPr lang="en-US" dirty="0"/>
          </a:p>
          <a:p>
            <a:pPr>
              <a:spcBef>
                <a:spcPts val="1200"/>
              </a:spcBef>
            </a:pPr>
            <a:r>
              <a:rPr lang="en-US" sz="2000" dirty="0"/>
              <a:t>Tech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Available technologies, existing systems, integration constraints</a:t>
            </a:r>
          </a:p>
          <a:p>
            <a:pPr>
              <a:spcBef>
                <a:spcPts val="1200"/>
              </a:spcBef>
            </a:pPr>
            <a:r>
              <a:rPr lang="en-US" sz="2000" dirty="0"/>
              <a:t>Project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Project triangle – Scope, cost, schedule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Process details</a:t>
            </a:r>
          </a:p>
          <a:p>
            <a:pPr>
              <a:spcBef>
                <a:spcPts val="1200"/>
              </a:spcBef>
            </a:pPr>
            <a:r>
              <a:rPr lang="en-US" sz="2000" dirty="0"/>
              <a:t>Professional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Experience, training, and prior decisions influence choices</a:t>
            </a:r>
          </a:p>
        </p:txBody>
      </p:sp>
    </p:spTree>
    <p:extLst>
      <p:ext uri="{BB962C8B-B14F-4D97-AF65-F5344CB8AC3E}">
        <p14:creationId xmlns:p14="http://schemas.microsoft.com/office/powerpoint/2010/main" val="40843673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Intricate Interactive Waltz of</a:t>
            </a:r>
            <a:br>
              <a:rPr lang="en-US" altLang="en-US" dirty="0"/>
            </a:br>
            <a:r>
              <a:rPr lang="en-US" altLang="en-US" dirty="0"/>
              <a:t>Influence and Counterinfluence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110000"/>
              </a:lnSpc>
            </a:pPr>
            <a:r>
              <a:rPr lang="en-US" altLang="en-US" dirty="0"/>
              <a:t>Architecture is a sociotechnical activity — architects must actively engage stakeholders and bring both technical and interpersonal skills</a:t>
            </a:r>
          </a:p>
          <a:p>
            <a:pPr eaLnBrk="1" hangingPunct="1"/>
            <a:r>
              <a:rPr lang="en-US" altLang="en-US" dirty="0"/>
              <a:t>Architects must identify and </a:t>
            </a:r>
            <a:r>
              <a:rPr lang="en-US" altLang="en-US" b="1" dirty="0"/>
              <a:t>actively engage the stakeholders</a:t>
            </a:r>
            <a:r>
              <a:rPr lang="en-US" altLang="en-US" dirty="0"/>
              <a:t>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To solicit their needs and expectations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A lost stakeholder </a:t>
            </a:r>
            <a:r>
              <a:rPr lang="en-US" altLang="en-US" dirty="0">
                <a:sym typeface="Wingdings" panose="05000000000000000000" pitchFamily="2" charset="2"/>
              </a:rPr>
              <a:t></a:t>
            </a:r>
            <a:r>
              <a:rPr lang="en-US" altLang="en-US" dirty="0"/>
              <a:t> project at risk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Unsatisfied stakeholder </a:t>
            </a:r>
            <a:r>
              <a:rPr lang="en-US" altLang="en-US" dirty="0">
                <a:sym typeface="Wingdings" panose="05000000000000000000" pitchFamily="2" charset="2"/>
              </a:rPr>
              <a:t></a:t>
            </a:r>
            <a:r>
              <a:rPr lang="en-US" altLang="en-US" dirty="0"/>
              <a:t> project at risk</a:t>
            </a:r>
          </a:p>
          <a:p>
            <a:pPr eaLnBrk="1" hangingPunct="1"/>
            <a:r>
              <a:rPr lang="en-US" altLang="en-US" dirty="0"/>
              <a:t>Software architects must have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 b="1" dirty="0"/>
              <a:t>Communication skills</a:t>
            </a:r>
            <a:r>
              <a:rPr lang="en-US" altLang="en-US" dirty="0"/>
              <a:t> – communicate solutions, both written and verbally</a:t>
            </a:r>
            <a:endParaRPr lang="en-US" altLang="en-US" b="1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 b="1" dirty="0"/>
              <a:t>Collaboration skills</a:t>
            </a:r>
            <a:r>
              <a:rPr lang="en-US" altLang="en-US" dirty="0"/>
              <a:t> – co-create solutions, not dictate them</a:t>
            </a:r>
            <a:endParaRPr lang="en-US" altLang="en-US" b="1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 b="1" dirty="0"/>
              <a:t>Negotiating skills</a:t>
            </a:r>
            <a:r>
              <a:rPr lang="en-US" altLang="en-US" dirty="0"/>
              <a:t> – find compromises without losing architectural integrity</a:t>
            </a:r>
            <a:endParaRPr lang="en-US" altLang="en-US" b="1" dirty="0"/>
          </a:p>
          <a:p>
            <a:pPr lvl="1" eaLnBrk="1" hangingPunct="1">
              <a:buFont typeface="Wingdings" panose="05000000000000000000" pitchFamily="2" charset="2"/>
              <a:buChar char="§"/>
            </a:pPr>
            <a:r>
              <a:rPr lang="en-US" altLang="en-US" dirty="0"/>
              <a:t>Comprehensive </a:t>
            </a:r>
            <a:r>
              <a:rPr lang="en-US" altLang="en-US" b="1" dirty="0"/>
              <a:t>technical and domain knowledge</a:t>
            </a:r>
          </a:p>
          <a:p>
            <a:pPr lvl="1" eaLnBrk="1" hangingPunct="1">
              <a:buFont typeface="Wingdings" panose="05000000000000000000" pitchFamily="2" charset="2"/>
              <a:buChar char="§"/>
            </a:pPr>
            <a:r>
              <a:rPr lang="en-US" altLang="en-US" dirty="0"/>
              <a:t>Technical correctness AND politically savvy</a:t>
            </a:r>
          </a:p>
        </p:txBody>
      </p:sp>
      <p:sp>
        <p:nvSpPr>
          <p:cNvPr id="6148" name="TextBox 3"/>
          <p:cNvSpPr txBox="1">
            <a:spLocks noChangeArrowheads="1"/>
          </p:cNvSpPr>
          <p:nvPr/>
        </p:nvSpPr>
        <p:spPr bwMode="auto">
          <a:xfrm>
            <a:off x="1989454" y="5869094"/>
            <a:ext cx="82740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b="1" dirty="0">
                <a:solidFill>
                  <a:srgbClr val="002060"/>
                </a:solidFill>
              </a:rPr>
              <a:t>“90% social sciences and diplomacy, 10% technology!”</a:t>
            </a:r>
          </a:p>
        </p:txBody>
      </p:sp>
    </p:spTree>
    <p:extLst>
      <p:ext uri="{BB962C8B-B14F-4D97-AF65-F5344CB8AC3E}">
        <p14:creationId xmlns:p14="http://schemas.microsoft.com/office/powerpoint/2010/main" val="367759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own Arrow 22"/>
          <p:cNvSpPr>
            <a:spLocks noChangeArrowheads="1"/>
          </p:cNvSpPr>
          <p:nvPr/>
        </p:nvSpPr>
        <p:spPr bwMode="auto">
          <a:xfrm>
            <a:off x="5753100" y="2192020"/>
            <a:ext cx="533400" cy="1066800"/>
          </a:xfrm>
          <a:prstGeom prst="downArrow">
            <a:avLst>
              <a:gd name="adj1" fmla="val 50000"/>
              <a:gd name="adj2" fmla="val 49999"/>
            </a:avLst>
          </a:prstGeom>
          <a:solidFill>
            <a:schemeClr val="accent2"/>
          </a:solidFill>
          <a:ln w="38100" algn="ctr">
            <a:solidFill>
              <a:schemeClr val="tx1"/>
            </a:solidFill>
            <a:round/>
            <a:headEnd/>
            <a:tailEnd type="triangle" w="med" len="lg"/>
          </a:ln>
        </p:spPr>
        <p:txBody>
          <a:bodyPr lIns="82296" rIns="82296"/>
          <a:lstStyle>
            <a:lvl1pPr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2000"/>
          </a:p>
        </p:txBody>
      </p:sp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The Architecture Milieu of Influences</a:t>
            </a:r>
          </a:p>
        </p:txBody>
      </p:sp>
      <p:sp>
        <p:nvSpPr>
          <p:cNvPr id="7171" name="Oval 2"/>
          <p:cNvSpPr>
            <a:spLocks noChangeArrowheads="1"/>
          </p:cNvSpPr>
          <p:nvPr/>
        </p:nvSpPr>
        <p:spPr bwMode="auto">
          <a:xfrm>
            <a:off x="4718304" y="3392424"/>
            <a:ext cx="2590800" cy="1295400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82296" rIns="82296"/>
          <a:lstStyle>
            <a:lvl1pPr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2000"/>
          </a:p>
        </p:txBody>
      </p:sp>
      <p:sp>
        <p:nvSpPr>
          <p:cNvPr id="7172" name="TextBox 3"/>
          <p:cNvSpPr txBox="1">
            <a:spLocks noChangeArrowheads="1"/>
          </p:cNvSpPr>
          <p:nvPr/>
        </p:nvSpPr>
        <p:spPr bwMode="auto">
          <a:xfrm>
            <a:off x="4709160" y="3840480"/>
            <a:ext cx="262432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dirty="0"/>
              <a:t>Software Architecture</a:t>
            </a:r>
          </a:p>
        </p:txBody>
      </p:sp>
      <p:sp>
        <p:nvSpPr>
          <p:cNvPr id="7173" name="TextBox 4"/>
          <p:cNvSpPr txBox="1">
            <a:spLocks noChangeArrowheads="1"/>
          </p:cNvSpPr>
          <p:nvPr/>
        </p:nvSpPr>
        <p:spPr bwMode="auto">
          <a:xfrm>
            <a:off x="1511300" y="3797300"/>
            <a:ext cx="179568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b="1" dirty="0"/>
              <a:t>Stakeholders</a:t>
            </a:r>
          </a:p>
        </p:txBody>
      </p:sp>
      <p:sp>
        <p:nvSpPr>
          <p:cNvPr id="6151" name="TextBox 6"/>
          <p:cNvSpPr txBox="1">
            <a:spLocks noChangeArrowheads="1"/>
          </p:cNvSpPr>
          <p:nvPr/>
        </p:nvSpPr>
        <p:spPr bwMode="auto">
          <a:xfrm>
            <a:off x="2236654" y="2163209"/>
            <a:ext cx="363378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b="1" dirty="0">
                <a:solidFill>
                  <a:srgbClr val="A40000"/>
                </a:solidFill>
              </a:rPr>
              <a:t>Business Context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>
                <a:solidFill>
                  <a:srgbClr val="A40000"/>
                </a:solidFill>
              </a:rPr>
              <a:t>Mission and funding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>
                <a:solidFill>
                  <a:srgbClr val="A40000"/>
                </a:solidFill>
              </a:rPr>
              <a:t>Functional requirements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>
                <a:solidFill>
                  <a:schemeClr val="bg2">
                    <a:lumMod val="25000"/>
                  </a:schemeClr>
                </a:solidFill>
              </a:rPr>
              <a:t>ASRs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>
                <a:solidFill>
                  <a:srgbClr val="A40000"/>
                </a:solidFill>
              </a:rPr>
              <a:t>Business goals and constraints</a:t>
            </a:r>
          </a:p>
        </p:txBody>
      </p:sp>
      <p:sp>
        <p:nvSpPr>
          <p:cNvPr id="7176" name="TextBox 9"/>
          <p:cNvSpPr txBox="1">
            <a:spLocks noChangeArrowheads="1"/>
          </p:cNvSpPr>
          <p:nvPr/>
        </p:nvSpPr>
        <p:spPr bwMode="auto">
          <a:xfrm>
            <a:off x="5295900" y="5892800"/>
            <a:ext cx="14382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b="1"/>
              <a:t>Architects</a:t>
            </a:r>
          </a:p>
        </p:txBody>
      </p:sp>
      <p:sp>
        <p:nvSpPr>
          <p:cNvPr id="6156" name="TextBox 13"/>
          <p:cNvSpPr txBox="1">
            <a:spLocks noChangeArrowheads="1"/>
          </p:cNvSpPr>
          <p:nvPr/>
        </p:nvSpPr>
        <p:spPr bwMode="auto">
          <a:xfrm>
            <a:off x="3356230" y="4623197"/>
            <a:ext cx="1973617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b="1" dirty="0">
                <a:solidFill>
                  <a:srgbClr val="A40000"/>
                </a:solidFill>
              </a:rPr>
              <a:t>Professional Context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>
                <a:solidFill>
                  <a:schemeClr val="bg2">
                    <a:lumMod val="25000"/>
                  </a:schemeClr>
                </a:solidFill>
              </a:rPr>
              <a:t>ASRs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>
                <a:solidFill>
                  <a:srgbClr val="A40000"/>
                </a:solidFill>
              </a:rPr>
              <a:t>Experience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>
                <a:solidFill>
                  <a:srgbClr val="A40000"/>
                </a:solidFill>
              </a:rPr>
              <a:t>Knowledge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>
                <a:solidFill>
                  <a:srgbClr val="A40000"/>
                </a:solidFill>
              </a:rPr>
              <a:t>Bias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>
                <a:solidFill>
                  <a:srgbClr val="A40000"/>
                </a:solidFill>
              </a:rPr>
              <a:t>Training</a:t>
            </a:r>
          </a:p>
        </p:txBody>
      </p:sp>
      <p:sp>
        <p:nvSpPr>
          <p:cNvPr id="7178" name="TextBox 14"/>
          <p:cNvSpPr txBox="1">
            <a:spLocks noChangeArrowheads="1"/>
          </p:cNvSpPr>
          <p:nvPr/>
        </p:nvSpPr>
        <p:spPr bwMode="auto">
          <a:xfrm>
            <a:off x="8737600" y="3797300"/>
            <a:ext cx="16065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b="1" dirty="0"/>
              <a:t>Technology</a:t>
            </a:r>
          </a:p>
        </p:txBody>
      </p:sp>
      <p:sp>
        <p:nvSpPr>
          <p:cNvPr id="6158" name="TextBox 15"/>
          <p:cNvSpPr txBox="1">
            <a:spLocks noChangeArrowheads="1"/>
          </p:cNvSpPr>
          <p:nvPr/>
        </p:nvSpPr>
        <p:spPr bwMode="auto">
          <a:xfrm>
            <a:off x="6874509" y="4524998"/>
            <a:ext cx="2005677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b="1" dirty="0">
                <a:solidFill>
                  <a:srgbClr val="A40000"/>
                </a:solidFill>
              </a:rPr>
              <a:t>Technology Context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>
                <a:solidFill>
                  <a:schemeClr val="bg2">
                    <a:lumMod val="25000"/>
                  </a:schemeClr>
                </a:solidFill>
              </a:rPr>
              <a:t>ASRs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>
                <a:solidFill>
                  <a:srgbClr val="A40000"/>
                </a:solidFill>
              </a:rPr>
              <a:t>Constraints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>
                <a:solidFill>
                  <a:srgbClr val="A40000"/>
                </a:solidFill>
              </a:rPr>
              <a:t>Legacy systems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>
                <a:solidFill>
                  <a:srgbClr val="A40000"/>
                </a:solidFill>
              </a:rPr>
              <a:t>External systems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>
                <a:solidFill>
                  <a:srgbClr val="A40000"/>
                </a:solidFill>
              </a:rPr>
              <a:t>Platforms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>
                <a:solidFill>
                  <a:srgbClr val="A40000"/>
                </a:solidFill>
              </a:rPr>
              <a:t>Standards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>
                <a:solidFill>
                  <a:srgbClr val="A40000"/>
                </a:solidFill>
              </a:rPr>
              <a:t>Emerging technologies</a:t>
            </a:r>
          </a:p>
        </p:txBody>
      </p:sp>
      <p:sp>
        <p:nvSpPr>
          <p:cNvPr id="6160" name="TextBox 15"/>
          <p:cNvSpPr txBox="1">
            <a:spLocks noChangeArrowheads="1"/>
          </p:cNvSpPr>
          <p:nvPr/>
        </p:nvSpPr>
        <p:spPr bwMode="auto">
          <a:xfrm>
            <a:off x="6437418" y="2203450"/>
            <a:ext cx="25908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b="1" dirty="0">
                <a:solidFill>
                  <a:srgbClr val="A40000"/>
                </a:solidFill>
              </a:rPr>
              <a:t>Project Context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>
                <a:solidFill>
                  <a:srgbClr val="A40000"/>
                </a:solidFill>
              </a:rPr>
              <a:t>Schedule and budget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>
                <a:solidFill>
                  <a:schemeClr val="bg2">
                    <a:lumMod val="25000"/>
                  </a:schemeClr>
                </a:solidFill>
              </a:rPr>
              <a:t>ASRs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>
                <a:solidFill>
                  <a:srgbClr val="A40000"/>
                </a:solidFill>
              </a:rPr>
              <a:t>SDLC model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>
                <a:solidFill>
                  <a:srgbClr val="A40000"/>
                </a:solidFill>
              </a:rPr>
              <a:t>e.g. waterfall, iterative or agile</a:t>
            </a:r>
          </a:p>
        </p:txBody>
      </p:sp>
      <p:sp>
        <p:nvSpPr>
          <p:cNvPr id="7181" name="TextBox 9"/>
          <p:cNvSpPr txBox="1">
            <a:spLocks noChangeArrowheads="1"/>
          </p:cNvSpPr>
          <p:nvPr/>
        </p:nvSpPr>
        <p:spPr bwMode="auto">
          <a:xfrm>
            <a:off x="5482671" y="1803400"/>
            <a:ext cx="10541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b="1" dirty="0"/>
              <a:t>Project</a:t>
            </a:r>
          </a:p>
        </p:txBody>
      </p:sp>
      <p:sp>
        <p:nvSpPr>
          <p:cNvPr id="7182" name="Down Arrow 22"/>
          <p:cNvSpPr>
            <a:spLocks noChangeArrowheads="1"/>
          </p:cNvSpPr>
          <p:nvPr/>
        </p:nvSpPr>
        <p:spPr bwMode="auto">
          <a:xfrm>
            <a:off x="5753100" y="2197100"/>
            <a:ext cx="533400" cy="1066800"/>
          </a:xfrm>
          <a:prstGeom prst="downArrow">
            <a:avLst>
              <a:gd name="adj1" fmla="val 50000"/>
              <a:gd name="adj2" fmla="val 49999"/>
            </a:avLst>
          </a:prstGeom>
          <a:noFill/>
          <a:ln w="38100" algn="ctr">
            <a:solidFill>
              <a:schemeClr val="tx1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82296" rIns="82296"/>
          <a:lstStyle>
            <a:lvl1pPr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2000"/>
          </a:p>
        </p:txBody>
      </p:sp>
      <p:sp>
        <p:nvSpPr>
          <p:cNvPr id="7183" name="Down Arrow 23"/>
          <p:cNvSpPr>
            <a:spLocks noChangeArrowheads="1"/>
          </p:cNvSpPr>
          <p:nvPr/>
        </p:nvSpPr>
        <p:spPr bwMode="auto">
          <a:xfrm rot="10800000">
            <a:off x="5753100" y="4813300"/>
            <a:ext cx="533400" cy="1054100"/>
          </a:xfrm>
          <a:prstGeom prst="downArrow">
            <a:avLst>
              <a:gd name="adj1" fmla="val 50000"/>
              <a:gd name="adj2" fmla="val 49999"/>
            </a:avLst>
          </a:prstGeom>
          <a:noFill/>
          <a:ln w="38100" algn="ctr">
            <a:solidFill>
              <a:schemeClr val="tx1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82296" rIns="82296"/>
          <a:lstStyle>
            <a:lvl1pPr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2000"/>
          </a:p>
        </p:txBody>
      </p:sp>
      <p:sp>
        <p:nvSpPr>
          <p:cNvPr id="7184" name="Down Arrow 24"/>
          <p:cNvSpPr>
            <a:spLocks noChangeArrowheads="1"/>
          </p:cNvSpPr>
          <p:nvPr/>
        </p:nvSpPr>
        <p:spPr bwMode="auto">
          <a:xfrm rot="5400000">
            <a:off x="7835900" y="3352800"/>
            <a:ext cx="533400" cy="1295400"/>
          </a:xfrm>
          <a:prstGeom prst="downArrow">
            <a:avLst>
              <a:gd name="adj1" fmla="val 50000"/>
              <a:gd name="adj2" fmla="val 49999"/>
            </a:avLst>
          </a:prstGeom>
          <a:noFill/>
          <a:ln w="38100" algn="ctr">
            <a:solidFill>
              <a:schemeClr val="tx1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82296" rIns="82296"/>
          <a:lstStyle>
            <a:lvl1pPr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2000"/>
          </a:p>
        </p:txBody>
      </p:sp>
      <p:sp>
        <p:nvSpPr>
          <p:cNvPr id="7185" name="Down Arrow 25"/>
          <p:cNvSpPr>
            <a:spLocks noChangeArrowheads="1"/>
          </p:cNvSpPr>
          <p:nvPr/>
        </p:nvSpPr>
        <p:spPr bwMode="auto">
          <a:xfrm rot="-5400000">
            <a:off x="3670300" y="3352800"/>
            <a:ext cx="533400" cy="1295400"/>
          </a:xfrm>
          <a:prstGeom prst="downArrow">
            <a:avLst>
              <a:gd name="adj1" fmla="val 50000"/>
              <a:gd name="adj2" fmla="val 49999"/>
            </a:avLst>
          </a:prstGeom>
          <a:noFill/>
          <a:ln w="38100" algn="ctr">
            <a:solidFill>
              <a:schemeClr val="tx1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82296" rIns="82296"/>
          <a:lstStyle>
            <a:lvl1pPr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2000"/>
          </a:p>
        </p:txBody>
      </p:sp>
      <p:sp>
        <p:nvSpPr>
          <p:cNvPr id="18" name="Down Arrow 25"/>
          <p:cNvSpPr>
            <a:spLocks noChangeArrowheads="1"/>
          </p:cNvSpPr>
          <p:nvPr/>
        </p:nvSpPr>
        <p:spPr bwMode="auto">
          <a:xfrm rot="-5400000">
            <a:off x="3657600" y="3352800"/>
            <a:ext cx="533400" cy="1295400"/>
          </a:xfrm>
          <a:prstGeom prst="downArrow">
            <a:avLst>
              <a:gd name="adj1" fmla="val 50000"/>
              <a:gd name="adj2" fmla="val 49999"/>
            </a:avLst>
          </a:prstGeom>
          <a:solidFill>
            <a:schemeClr val="accent2"/>
          </a:solidFill>
          <a:ln w="38100" algn="ctr">
            <a:solidFill>
              <a:schemeClr val="tx1"/>
            </a:solidFill>
            <a:round/>
            <a:headEnd/>
            <a:tailEnd type="triangle" w="med" len="lg"/>
          </a:ln>
        </p:spPr>
        <p:txBody>
          <a:bodyPr lIns="82296" rIns="82296"/>
          <a:lstStyle>
            <a:lvl1pPr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2000"/>
          </a:p>
        </p:txBody>
      </p:sp>
      <p:sp>
        <p:nvSpPr>
          <p:cNvPr id="20" name="Down Arrow 24"/>
          <p:cNvSpPr>
            <a:spLocks noChangeArrowheads="1"/>
          </p:cNvSpPr>
          <p:nvPr/>
        </p:nvSpPr>
        <p:spPr bwMode="auto">
          <a:xfrm rot="5400000">
            <a:off x="7823200" y="3352800"/>
            <a:ext cx="533400" cy="1295400"/>
          </a:xfrm>
          <a:prstGeom prst="downArrow">
            <a:avLst>
              <a:gd name="adj1" fmla="val 50000"/>
              <a:gd name="adj2" fmla="val 49999"/>
            </a:avLst>
          </a:prstGeom>
          <a:solidFill>
            <a:schemeClr val="accent2"/>
          </a:solidFill>
          <a:ln w="38100" algn="ctr">
            <a:solidFill>
              <a:schemeClr val="tx1"/>
            </a:solidFill>
            <a:round/>
            <a:headEnd/>
            <a:tailEnd type="triangle" w="med" len="lg"/>
          </a:ln>
        </p:spPr>
        <p:txBody>
          <a:bodyPr lIns="82296" rIns="82296"/>
          <a:lstStyle>
            <a:lvl1pPr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2000"/>
          </a:p>
        </p:txBody>
      </p:sp>
      <p:sp>
        <p:nvSpPr>
          <p:cNvPr id="21" name="Down Arrow 23"/>
          <p:cNvSpPr>
            <a:spLocks noChangeArrowheads="1"/>
          </p:cNvSpPr>
          <p:nvPr/>
        </p:nvSpPr>
        <p:spPr bwMode="auto">
          <a:xfrm rot="10800000">
            <a:off x="5753100" y="4800600"/>
            <a:ext cx="533400" cy="1054100"/>
          </a:xfrm>
          <a:prstGeom prst="downArrow">
            <a:avLst>
              <a:gd name="adj1" fmla="val 50000"/>
              <a:gd name="adj2" fmla="val 49999"/>
            </a:avLst>
          </a:prstGeom>
          <a:solidFill>
            <a:schemeClr val="accent2"/>
          </a:solidFill>
          <a:ln w="38100" algn="ctr">
            <a:solidFill>
              <a:schemeClr val="tx1"/>
            </a:solidFill>
            <a:round/>
            <a:headEnd/>
            <a:tailEnd type="triangle" w="med" len="lg"/>
          </a:ln>
        </p:spPr>
        <p:txBody>
          <a:bodyPr lIns="82296" rIns="82296"/>
          <a:lstStyle>
            <a:lvl1pPr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2000"/>
          </a:p>
        </p:txBody>
      </p:sp>
    </p:spTree>
    <p:extLst>
      <p:ext uri="{BB962C8B-B14F-4D97-AF65-F5344CB8AC3E}">
        <p14:creationId xmlns:p14="http://schemas.microsoft.com/office/powerpoint/2010/main" val="2030989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6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6151" grpId="0"/>
      <p:bldP spid="6156" grpId="0"/>
      <p:bldP spid="6158" grpId="0"/>
      <p:bldP spid="6160" grpId="0"/>
      <p:bldP spid="18" grpId="0" animBg="1"/>
      <p:bldP spid="20" grpId="0" animBg="1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The Architecture Milieu of Influences</a:t>
            </a:r>
          </a:p>
        </p:txBody>
      </p:sp>
      <p:sp>
        <p:nvSpPr>
          <p:cNvPr id="8195" name="Oval 2"/>
          <p:cNvSpPr>
            <a:spLocks noChangeArrowheads="1"/>
          </p:cNvSpPr>
          <p:nvPr/>
        </p:nvSpPr>
        <p:spPr bwMode="auto">
          <a:xfrm>
            <a:off x="4720712" y="3389501"/>
            <a:ext cx="2590800" cy="1295400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82296" rIns="82296"/>
          <a:lstStyle>
            <a:lvl1pPr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2000"/>
          </a:p>
        </p:txBody>
      </p:sp>
      <p:sp>
        <p:nvSpPr>
          <p:cNvPr id="8196" name="TextBox 3"/>
          <p:cNvSpPr txBox="1">
            <a:spLocks noChangeArrowheads="1"/>
          </p:cNvSpPr>
          <p:nvPr/>
        </p:nvSpPr>
        <p:spPr bwMode="auto">
          <a:xfrm>
            <a:off x="4706425" y="3837176"/>
            <a:ext cx="2619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dirty="0"/>
              <a:t>Software Architecture</a:t>
            </a:r>
          </a:p>
        </p:txBody>
      </p:sp>
      <p:sp>
        <p:nvSpPr>
          <p:cNvPr id="8197" name="TextBox 4"/>
          <p:cNvSpPr txBox="1">
            <a:spLocks noChangeArrowheads="1"/>
          </p:cNvSpPr>
          <p:nvPr/>
        </p:nvSpPr>
        <p:spPr bwMode="auto">
          <a:xfrm>
            <a:off x="1509604" y="3799046"/>
            <a:ext cx="179568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b="1" dirty="0"/>
              <a:t>Stakeholders</a:t>
            </a:r>
          </a:p>
        </p:txBody>
      </p:sp>
      <p:sp>
        <p:nvSpPr>
          <p:cNvPr id="6151" name="TextBox 6"/>
          <p:cNvSpPr txBox="1">
            <a:spLocks noChangeArrowheads="1"/>
          </p:cNvSpPr>
          <p:nvPr/>
        </p:nvSpPr>
        <p:spPr bwMode="auto">
          <a:xfrm>
            <a:off x="2425311" y="2336979"/>
            <a:ext cx="3090581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b="1" dirty="0">
                <a:solidFill>
                  <a:srgbClr val="A40000"/>
                </a:solidFill>
              </a:rPr>
              <a:t>Business Context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>
                <a:solidFill>
                  <a:srgbClr val="A40000"/>
                </a:solidFill>
              </a:rPr>
              <a:t>New business opportunities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>
                <a:solidFill>
                  <a:srgbClr val="A40000"/>
                </a:solidFill>
              </a:rPr>
              <a:t>Requirements for next systems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>
                <a:solidFill>
                  <a:srgbClr val="A40000"/>
                </a:solidFill>
              </a:rPr>
              <a:t>Economies for support and development</a:t>
            </a:r>
          </a:p>
        </p:txBody>
      </p:sp>
      <p:sp>
        <p:nvSpPr>
          <p:cNvPr id="8200" name="TextBox 9"/>
          <p:cNvSpPr txBox="1">
            <a:spLocks noChangeArrowheads="1"/>
          </p:cNvSpPr>
          <p:nvPr/>
        </p:nvSpPr>
        <p:spPr bwMode="auto">
          <a:xfrm>
            <a:off x="5296975" y="5893734"/>
            <a:ext cx="14382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b="1" dirty="0"/>
              <a:t>Architects</a:t>
            </a:r>
          </a:p>
        </p:txBody>
      </p:sp>
      <p:sp>
        <p:nvSpPr>
          <p:cNvPr id="6156" name="TextBox 13"/>
          <p:cNvSpPr txBox="1">
            <a:spLocks noChangeArrowheads="1"/>
          </p:cNvSpPr>
          <p:nvPr/>
        </p:nvSpPr>
        <p:spPr bwMode="auto">
          <a:xfrm>
            <a:off x="2499360" y="4570669"/>
            <a:ext cx="28956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b="1" dirty="0">
                <a:solidFill>
                  <a:srgbClr val="A40000"/>
                </a:solidFill>
              </a:rPr>
              <a:t>Professional Context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>
                <a:solidFill>
                  <a:srgbClr val="A40000"/>
                </a:solidFill>
              </a:rPr>
              <a:t>Architect’s experience and knowledge – what works, what doesn’t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>
                <a:solidFill>
                  <a:srgbClr val="A40000"/>
                </a:solidFill>
              </a:rPr>
              <a:t>Architect's reputation and portfolio</a:t>
            </a:r>
          </a:p>
        </p:txBody>
      </p:sp>
      <p:sp>
        <p:nvSpPr>
          <p:cNvPr id="8202" name="TextBox 14"/>
          <p:cNvSpPr txBox="1">
            <a:spLocks noChangeArrowheads="1"/>
          </p:cNvSpPr>
          <p:nvPr/>
        </p:nvSpPr>
        <p:spPr bwMode="auto">
          <a:xfrm>
            <a:off x="8738674" y="3799076"/>
            <a:ext cx="16065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b="1"/>
              <a:t>Technology</a:t>
            </a:r>
          </a:p>
        </p:txBody>
      </p:sp>
      <p:sp>
        <p:nvSpPr>
          <p:cNvPr id="6158" name="TextBox 15"/>
          <p:cNvSpPr txBox="1">
            <a:spLocks noChangeArrowheads="1"/>
          </p:cNvSpPr>
          <p:nvPr/>
        </p:nvSpPr>
        <p:spPr bwMode="auto">
          <a:xfrm>
            <a:off x="6474271" y="4558346"/>
            <a:ext cx="291649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b="1" dirty="0">
                <a:solidFill>
                  <a:srgbClr val="A40000"/>
                </a:solidFill>
              </a:rPr>
              <a:t>Technology Context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>
                <a:solidFill>
                  <a:srgbClr val="A40000"/>
                </a:solidFill>
              </a:rPr>
              <a:t>Requirements for future systems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>
                <a:solidFill>
                  <a:srgbClr val="A40000"/>
                </a:solidFill>
              </a:rPr>
              <a:t>Technology standards for the organization</a:t>
            </a:r>
          </a:p>
        </p:txBody>
      </p:sp>
      <p:sp>
        <p:nvSpPr>
          <p:cNvPr id="6160" name="TextBox 15"/>
          <p:cNvSpPr txBox="1">
            <a:spLocks noChangeArrowheads="1"/>
          </p:cNvSpPr>
          <p:nvPr/>
        </p:nvSpPr>
        <p:spPr bwMode="auto">
          <a:xfrm>
            <a:off x="6474271" y="2336980"/>
            <a:ext cx="2916495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b="1" dirty="0">
                <a:solidFill>
                  <a:srgbClr val="A40000"/>
                </a:solidFill>
              </a:rPr>
              <a:t>Project Context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>
                <a:solidFill>
                  <a:srgbClr val="A40000"/>
                </a:solidFill>
              </a:rPr>
              <a:t>Prescribe development structure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>
                <a:solidFill>
                  <a:srgbClr val="A40000"/>
                </a:solidFill>
              </a:rPr>
              <a:t>Change engineering culture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>
                <a:solidFill>
                  <a:srgbClr val="A40000"/>
                </a:solidFill>
              </a:rPr>
              <a:t>Technical development environment</a:t>
            </a:r>
            <a:endParaRPr lang="en-US" altLang="en-US" sz="1400" b="1" dirty="0">
              <a:solidFill>
                <a:srgbClr val="A40000"/>
              </a:solidFill>
            </a:endParaRPr>
          </a:p>
        </p:txBody>
      </p:sp>
      <p:sp>
        <p:nvSpPr>
          <p:cNvPr id="8205" name="TextBox 9"/>
          <p:cNvSpPr txBox="1">
            <a:spLocks noChangeArrowheads="1"/>
          </p:cNvSpPr>
          <p:nvPr/>
        </p:nvSpPr>
        <p:spPr bwMode="auto">
          <a:xfrm>
            <a:off x="5489062" y="1805057"/>
            <a:ext cx="10541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b="1" dirty="0"/>
              <a:t>Project</a:t>
            </a:r>
          </a:p>
        </p:txBody>
      </p:sp>
      <p:sp>
        <p:nvSpPr>
          <p:cNvPr id="8206" name="Down Arrow 21"/>
          <p:cNvSpPr>
            <a:spLocks noChangeArrowheads="1"/>
          </p:cNvSpPr>
          <p:nvPr/>
        </p:nvSpPr>
        <p:spPr bwMode="auto">
          <a:xfrm>
            <a:off x="5749412" y="4816981"/>
            <a:ext cx="533400" cy="1059491"/>
          </a:xfrm>
          <a:prstGeom prst="downArrow">
            <a:avLst>
              <a:gd name="adj1" fmla="val 50000"/>
              <a:gd name="adj2" fmla="val 49999"/>
            </a:avLst>
          </a:prstGeom>
          <a:noFill/>
          <a:ln w="38100" algn="ctr">
            <a:solidFill>
              <a:schemeClr val="tx1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82296" rIns="82296"/>
          <a:lstStyle>
            <a:lvl1pPr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2000"/>
          </a:p>
        </p:txBody>
      </p:sp>
      <p:sp>
        <p:nvSpPr>
          <p:cNvPr id="8207" name="Down Arrow 22"/>
          <p:cNvSpPr>
            <a:spLocks noChangeArrowheads="1"/>
          </p:cNvSpPr>
          <p:nvPr/>
        </p:nvSpPr>
        <p:spPr bwMode="auto">
          <a:xfrm rot="10800000">
            <a:off x="5749412" y="2201797"/>
            <a:ext cx="533400" cy="1060704"/>
          </a:xfrm>
          <a:prstGeom prst="downArrow">
            <a:avLst>
              <a:gd name="adj1" fmla="val 50000"/>
              <a:gd name="adj2" fmla="val 49999"/>
            </a:avLst>
          </a:prstGeom>
          <a:noFill/>
          <a:ln w="38100" algn="ctr">
            <a:solidFill>
              <a:schemeClr val="tx1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82296" rIns="82296"/>
          <a:lstStyle>
            <a:lvl1pPr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2000"/>
          </a:p>
        </p:txBody>
      </p:sp>
      <p:sp>
        <p:nvSpPr>
          <p:cNvPr id="8208" name="Down Arrow 23"/>
          <p:cNvSpPr>
            <a:spLocks noChangeArrowheads="1"/>
          </p:cNvSpPr>
          <p:nvPr/>
        </p:nvSpPr>
        <p:spPr bwMode="auto">
          <a:xfrm rot="5400000">
            <a:off x="3668199" y="3351402"/>
            <a:ext cx="533400" cy="1295400"/>
          </a:xfrm>
          <a:prstGeom prst="downArrow">
            <a:avLst>
              <a:gd name="adj1" fmla="val 50000"/>
              <a:gd name="adj2" fmla="val 49999"/>
            </a:avLst>
          </a:prstGeom>
          <a:noFill/>
          <a:ln w="38100" algn="ctr">
            <a:solidFill>
              <a:schemeClr val="tx1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82296" rIns="82296"/>
          <a:lstStyle>
            <a:lvl1pPr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2000"/>
          </a:p>
        </p:txBody>
      </p:sp>
      <p:sp>
        <p:nvSpPr>
          <p:cNvPr id="8209" name="Down Arrow 24"/>
          <p:cNvSpPr>
            <a:spLocks noChangeArrowheads="1"/>
          </p:cNvSpPr>
          <p:nvPr/>
        </p:nvSpPr>
        <p:spPr bwMode="auto">
          <a:xfrm rot="-5400000">
            <a:off x="7830624" y="3351401"/>
            <a:ext cx="533400" cy="1295400"/>
          </a:xfrm>
          <a:prstGeom prst="downArrow">
            <a:avLst>
              <a:gd name="adj1" fmla="val 50000"/>
              <a:gd name="adj2" fmla="val 49999"/>
            </a:avLst>
          </a:prstGeom>
          <a:noFill/>
          <a:ln w="38100" algn="ctr">
            <a:solidFill>
              <a:schemeClr val="tx1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82296" rIns="82296"/>
          <a:lstStyle>
            <a:lvl1pPr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2000"/>
          </a:p>
        </p:txBody>
      </p:sp>
      <p:sp>
        <p:nvSpPr>
          <p:cNvPr id="18" name="Down Arrow 23"/>
          <p:cNvSpPr>
            <a:spLocks noChangeArrowheads="1"/>
          </p:cNvSpPr>
          <p:nvPr/>
        </p:nvSpPr>
        <p:spPr bwMode="auto">
          <a:xfrm rot="5400000">
            <a:off x="3660596" y="3351402"/>
            <a:ext cx="533400" cy="1295400"/>
          </a:xfrm>
          <a:prstGeom prst="downArrow">
            <a:avLst>
              <a:gd name="adj1" fmla="val 50000"/>
              <a:gd name="adj2" fmla="val 49999"/>
            </a:avLst>
          </a:prstGeom>
          <a:solidFill>
            <a:schemeClr val="accent2"/>
          </a:solidFill>
          <a:ln w="38100" algn="ctr">
            <a:solidFill>
              <a:schemeClr val="tx1"/>
            </a:solidFill>
            <a:round/>
            <a:headEnd/>
            <a:tailEnd type="triangle" w="med" len="lg"/>
          </a:ln>
        </p:spPr>
        <p:txBody>
          <a:bodyPr lIns="82296" rIns="82296"/>
          <a:lstStyle>
            <a:lvl1pPr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2000"/>
          </a:p>
        </p:txBody>
      </p:sp>
      <p:sp>
        <p:nvSpPr>
          <p:cNvPr id="19" name="Down Arrow 22"/>
          <p:cNvSpPr>
            <a:spLocks noChangeArrowheads="1"/>
          </p:cNvSpPr>
          <p:nvPr/>
        </p:nvSpPr>
        <p:spPr bwMode="auto">
          <a:xfrm rot="10800000">
            <a:off x="5749412" y="2220097"/>
            <a:ext cx="533400" cy="1060704"/>
          </a:xfrm>
          <a:prstGeom prst="downArrow">
            <a:avLst>
              <a:gd name="adj1" fmla="val 50000"/>
              <a:gd name="adj2" fmla="val 49999"/>
            </a:avLst>
          </a:prstGeom>
          <a:solidFill>
            <a:schemeClr val="accent2"/>
          </a:solidFill>
          <a:ln w="38100" algn="ctr">
            <a:solidFill>
              <a:schemeClr val="tx1"/>
            </a:solidFill>
            <a:round/>
            <a:headEnd/>
            <a:tailEnd type="triangle" w="med" len="lg"/>
          </a:ln>
        </p:spPr>
        <p:txBody>
          <a:bodyPr lIns="82296" rIns="82296"/>
          <a:lstStyle>
            <a:lvl1pPr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2000"/>
          </a:p>
        </p:txBody>
      </p:sp>
      <p:sp>
        <p:nvSpPr>
          <p:cNvPr id="20" name="Down Arrow 24"/>
          <p:cNvSpPr>
            <a:spLocks noChangeArrowheads="1"/>
          </p:cNvSpPr>
          <p:nvPr/>
        </p:nvSpPr>
        <p:spPr bwMode="auto">
          <a:xfrm rot="-5400000">
            <a:off x="7828914" y="3351401"/>
            <a:ext cx="533400" cy="1295400"/>
          </a:xfrm>
          <a:prstGeom prst="downArrow">
            <a:avLst>
              <a:gd name="adj1" fmla="val 50000"/>
              <a:gd name="adj2" fmla="val 49999"/>
            </a:avLst>
          </a:prstGeom>
          <a:solidFill>
            <a:schemeClr val="accent2"/>
          </a:solidFill>
          <a:ln w="38100" algn="ctr">
            <a:solidFill>
              <a:schemeClr val="tx1"/>
            </a:solidFill>
            <a:round/>
            <a:headEnd/>
            <a:tailEnd type="triangle" w="med" len="lg"/>
          </a:ln>
        </p:spPr>
        <p:txBody>
          <a:bodyPr lIns="82296" rIns="82296"/>
          <a:lstStyle>
            <a:lvl1pPr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2000"/>
          </a:p>
        </p:txBody>
      </p:sp>
      <p:sp>
        <p:nvSpPr>
          <p:cNvPr id="21" name="Down Arrow 21"/>
          <p:cNvSpPr>
            <a:spLocks noChangeArrowheads="1"/>
          </p:cNvSpPr>
          <p:nvPr/>
        </p:nvSpPr>
        <p:spPr bwMode="auto">
          <a:xfrm>
            <a:off x="5749412" y="4804997"/>
            <a:ext cx="533400" cy="1059491"/>
          </a:xfrm>
          <a:prstGeom prst="downArrow">
            <a:avLst>
              <a:gd name="adj1" fmla="val 50000"/>
              <a:gd name="adj2" fmla="val 49999"/>
            </a:avLst>
          </a:prstGeom>
          <a:solidFill>
            <a:schemeClr val="accent2"/>
          </a:solidFill>
          <a:ln w="38100" algn="ctr">
            <a:solidFill>
              <a:schemeClr val="tx1"/>
            </a:solidFill>
            <a:round/>
            <a:headEnd/>
            <a:tailEnd type="triangle" w="med" len="lg"/>
          </a:ln>
        </p:spPr>
        <p:txBody>
          <a:bodyPr lIns="82296" rIns="82296"/>
          <a:lstStyle>
            <a:lvl1pPr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2000"/>
          </a:p>
        </p:txBody>
      </p:sp>
    </p:spTree>
    <p:extLst>
      <p:ext uri="{BB962C8B-B14F-4D97-AF65-F5344CB8AC3E}">
        <p14:creationId xmlns:p14="http://schemas.microsoft.com/office/powerpoint/2010/main" val="1315464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6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1" grpId="0"/>
      <p:bldP spid="6156" grpId="0"/>
      <p:bldP spid="6158" grpId="0"/>
      <p:bldP spid="6160" grpId="0"/>
      <p:bldP spid="18" grpId="0" animBg="1"/>
      <p:bldP spid="19" grpId="0" animBg="1"/>
      <p:bldP spid="20" grpId="0" animBg="1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What is the Role of a Software Architect?</a:t>
            </a:r>
          </a:p>
        </p:txBody>
      </p:sp>
      <p:pic>
        <p:nvPicPr>
          <p:cNvPr id="921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362200"/>
            <a:ext cx="7597775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3954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Architecture in the Product Life-Cycle</a:t>
            </a:r>
          </a:p>
        </p:txBody>
      </p:sp>
      <p:grpSp>
        <p:nvGrpSpPr>
          <p:cNvPr id="10243" name="Group 1"/>
          <p:cNvGrpSpPr>
            <a:grpSpLocks/>
          </p:cNvGrpSpPr>
          <p:nvPr/>
        </p:nvGrpSpPr>
        <p:grpSpPr bwMode="auto">
          <a:xfrm>
            <a:off x="1946083" y="1793521"/>
            <a:ext cx="9115147" cy="2971800"/>
            <a:chOff x="674495" y="2057400"/>
            <a:chExt cx="9115146" cy="2971800"/>
          </a:xfrm>
        </p:grpSpPr>
        <p:sp>
          <p:nvSpPr>
            <p:cNvPr id="10248" name="Text Box 3"/>
            <p:cNvSpPr txBox="1">
              <a:spLocks noChangeArrowheads="1"/>
            </p:cNvSpPr>
            <p:nvPr/>
          </p:nvSpPr>
          <p:spPr bwMode="auto">
            <a:xfrm>
              <a:off x="705118" y="2057400"/>
              <a:ext cx="1225015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/>
                <a:t>Inception</a:t>
              </a:r>
            </a:p>
          </p:txBody>
        </p:sp>
        <p:sp>
          <p:nvSpPr>
            <p:cNvPr id="10249" name="Text Box 4"/>
            <p:cNvSpPr txBox="1">
              <a:spLocks noChangeArrowheads="1"/>
            </p:cNvSpPr>
            <p:nvPr/>
          </p:nvSpPr>
          <p:spPr bwMode="auto">
            <a:xfrm>
              <a:off x="2227076" y="2057400"/>
              <a:ext cx="1483099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/>
                <a:t>Elaboration</a:t>
              </a:r>
            </a:p>
          </p:txBody>
        </p:sp>
        <p:sp>
          <p:nvSpPr>
            <p:cNvPr id="10250" name="Text Box 5"/>
            <p:cNvSpPr txBox="1">
              <a:spLocks noChangeArrowheads="1"/>
            </p:cNvSpPr>
            <p:nvPr/>
          </p:nvSpPr>
          <p:spPr bwMode="auto">
            <a:xfrm>
              <a:off x="4010743" y="2057400"/>
              <a:ext cx="1624164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/>
                <a:t>Construction</a:t>
              </a:r>
            </a:p>
          </p:txBody>
        </p:sp>
        <p:sp>
          <p:nvSpPr>
            <p:cNvPr id="10251" name="Text Box 6"/>
            <p:cNvSpPr txBox="1">
              <a:spLocks noChangeArrowheads="1"/>
            </p:cNvSpPr>
            <p:nvPr/>
          </p:nvSpPr>
          <p:spPr bwMode="auto">
            <a:xfrm>
              <a:off x="5949781" y="2057400"/>
              <a:ext cx="13020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/>
                <a:t>Transition</a:t>
              </a:r>
            </a:p>
          </p:txBody>
        </p:sp>
        <p:sp>
          <p:nvSpPr>
            <p:cNvPr id="10252" name="Text Box 7"/>
            <p:cNvSpPr txBox="1">
              <a:spLocks noChangeArrowheads="1"/>
            </p:cNvSpPr>
            <p:nvPr/>
          </p:nvSpPr>
          <p:spPr bwMode="auto">
            <a:xfrm>
              <a:off x="7546720" y="2057400"/>
              <a:ext cx="1168911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/>
                <a:t>Upgrade</a:t>
              </a:r>
            </a:p>
          </p:txBody>
        </p:sp>
        <p:sp>
          <p:nvSpPr>
            <p:cNvPr id="10253" name="Text Box 8"/>
            <p:cNvSpPr txBox="1">
              <a:spLocks noChangeArrowheads="1"/>
            </p:cNvSpPr>
            <p:nvPr/>
          </p:nvSpPr>
          <p:spPr bwMode="auto">
            <a:xfrm>
              <a:off x="674495" y="2703513"/>
              <a:ext cx="1156086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 dirty="0"/>
                <a:t>Envision</a:t>
              </a:r>
            </a:p>
          </p:txBody>
        </p:sp>
        <p:sp>
          <p:nvSpPr>
            <p:cNvPr id="10254" name="Text Box 9"/>
            <p:cNvSpPr txBox="1">
              <a:spLocks noChangeArrowheads="1"/>
            </p:cNvSpPr>
            <p:nvPr/>
          </p:nvSpPr>
          <p:spPr bwMode="auto">
            <a:xfrm>
              <a:off x="2409911" y="2703513"/>
              <a:ext cx="1098378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 dirty="0"/>
                <a:t>Create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 dirty="0"/>
                <a:t>and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 dirty="0"/>
                <a:t>Analyze</a:t>
              </a:r>
            </a:p>
          </p:txBody>
        </p:sp>
        <p:grpSp>
          <p:nvGrpSpPr>
            <p:cNvPr id="10255" name="Group 12"/>
            <p:cNvGrpSpPr>
              <a:grpSpLocks/>
            </p:cNvGrpSpPr>
            <p:nvPr/>
          </p:nvGrpSpPr>
          <p:grpSpPr bwMode="auto">
            <a:xfrm>
              <a:off x="4862513" y="2695575"/>
              <a:ext cx="1552575" cy="1323975"/>
              <a:chOff x="2527" y="1703"/>
              <a:chExt cx="978" cy="834"/>
            </a:xfrm>
          </p:grpSpPr>
          <p:sp>
            <p:nvSpPr>
              <p:cNvPr id="10268" name="Text Box 10"/>
              <p:cNvSpPr txBox="1">
                <a:spLocks noChangeArrowheads="1"/>
              </p:cNvSpPr>
              <p:nvPr/>
            </p:nvSpPr>
            <p:spPr bwMode="auto">
              <a:xfrm>
                <a:off x="2527" y="1703"/>
                <a:ext cx="978" cy="8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Symbol" panose="05050102010706020507" pitchFamily="18" charset="2"/>
                  <a:buChar char="·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Symbol" panose="05050102010706020507" pitchFamily="18" charset="2"/>
                  <a:buChar char="-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Wingdings" panose="05000000000000000000" pitchFamily="2" charset="2"/>
                  <a:buChar char="§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Char char="o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000" dirty="0"/>
                  <a:t>Architecture</a:t>
                </a:r>
              </a:p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000" dirty="0"/>
              </a:p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000" dirty="0"/>
              </a:p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000" dirty="0"/>
                  <a:t>System</a:t>
                </a:r>
              </a:p>
            </p:txBody>
          </p:sp>
          <p:sp>
            <p:nvSpPr>
              <p:cNvPr id="10269" name="Line 11"/>
              <p:cNvSpPr>
                <a:spLocks noChangeShapeType="1"/>
              </p:cNvSpPr>
              <p:nvPr/>
            </p:nvSpPr>
            <p:spPr bwMode="auto">
              <a:xfrm flipH="1">
                <a:off x="3013" y="1920"/>
                <a:ext cx="6" cy="411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256" name="Text Box 13"/>
            <p:cNvSpPr txBox="1">
              <a:spLocks noChangeArrowheads="1"/>
            </p:cNvSpPr>
            <p:nvPr/>
          </p:nvSpPr>
          <p:spPr bwMode="auto">
            <a:xfrm>
              <a:off x="6944641" y="2703513"/>
              <a:ext cx="926856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/>
                <a:t>Reuse</a:t>
              </a:r>
            </a:p>
          </p:txBody>
        </p:sp>
        <p:sp>
          <p:nvSpPr>
            <p:cNvPr id="10257" name="Line 14"/>
            <p:cNvSpPr>
              <a:spLocks noChangeShapeType="1"/>
            </p:cNvSpPr>
            <p:nvPr/>
          </p:nvSpPr>
          <p:spPr bwMode="auto">
            <a:xfrm>
              <a:off x="685800" y="2514600"/>
              <a:ext cx="7848600" cy="0"/>
            </a:xfrm>
            <a:prstGeom prst="line">
              <a:avLst/>
            </a:prstGeom>
            <a:noFill/>
            <a:ln w="76200">
              <a:solidFill>
                <a:srgbClr val="AB2B4A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58" name="AutoShape 15"/>
            <p:cNvSpPr>
              <a:spLocks noChangeArrowheads="1"/>
            </p:cNvSpPr>
            <p:nvPr/>
          </p:nvSpPr>
          <p:spPr bwMode="auto">
            <a:xfrm>
              <a:off x="3733800" y="2590800"/>
              <a:ext cx="304800" cy="304800"/>
            </a:xfrm>
            <a:prstGeom prst="triangle">
              <a:avLst>
                <a:gd name="adj" fmla="val 50000"/>
              </a:avLst>
            </a:prstGeom>
            <a:solidFill>
              <a:srgbClr val="AB2B4A"/>
            </a:solidFill>
            <a:ln w="25400">
              <a:solidFill>
                <a:srgbClr val="AB2B4A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000"/>
            </a:p>
          </p:txBody>
        </p:sp>
        <p:sp>
          <p:nvSpPr>
            <p:cNvPr id="10259" name="Text Box 16"/>
            <p:cNvSpPr txBox="1">
              <a:spLocks noChangeArrowheads="1"/>
            </p:cNvSpPr>
            <p:nvPr/>
          </p:nvSpPr>
          <p:spPr bwMode="auto">
            <a:xfrm>
              <a:off x="2303875" y="4558036"/>
              <a:ext cx="3164649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dirty="0"/>
                <a:t>Architectural Baseline</a:t>
              </a:r>
            </a:p>
          </p:txBody>
        </p:sp>
        <p:sp>
          <p:nvSpPr>
            <p:cNvPr id="10260" name="Line 17"/>
            <p:cNvSpPr>
              <a:spLocks noChangeShapeType="1"/>
            </p:cNvSpPr>
            <p:nvPr/>
          </p:nvSpPr>
          <p:spPr bwMode="auto">
            <a:xfrm flipH="1" flipV="1">
              <a:off x="3886200" y="2971800"/>
              <a:ext cx="2" cy="153454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61" name="Line 18"/>
            <p:cNvSpPr>
              <a:spLocks noChangeShapeType="1"/>
            </p:cNvSpPr>
            <p:nvPr/>
          </p:nvSpPr>
          <p:spPr bwMode="auto">
            <a:xfrm>
              <a:off x="7315200" y="5029200"/>
              <a:ext cx="1219200" cy="0"/>
            </a:xfrm>
            <a:prstGeom prst="line">
              <a:avLst/>
            </a:prstGeom>
            <a:noFill/>
            <a:ln w="76200">
              <a:solidFill>
                <a:srgbClr val="AB2B4A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62" name="Line 19"/>
            <p:cNvSpPr>
              <a:spLocks noChangeShapeType="1"/>
            </p:cNvSpPr>
            <p:nvPr/>
          </p:nvSpPr>
          <p:spPr bwMode="auto">
            <a:xfrm>
              <a:off x="7772400" y="4257040"/>
              <a:ext cx="762000" cy="0"/>
            </a:xfrm>
            <a:prstGeom prst="line">
              <a:avLst/>
            </a:prstGeom>
            <a:noFill/>
            <a:ln w="76200">
              <a:solidFill>
                <a:srgbClr val="AB2B4A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63" name="Text Box 20"/>
            <p:cNvSpPr txBox="1">
              <a:spLocks noChangeArrowheads="1"/>
            </p:cNvSpPr>
            <p:nvPr/>
          </p:nvSpPr>
          <p:spPr bwMode="auto">
            <a:xfrm>
              <a:off x="7540892" y="3816986"/>
              <a:ext cx="1225015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 dirty="0"/>
                <a:t>Inception</a:t>
              </a:r>
            </a:p>
          </p:txBody>
        </p:sp>
        <p:sp>
          <p:nvSpPr>
            <p:cNvPr id="10264" name="Text Box 21"/>
            <p:cNvSpPr txBox="1">
              <a:spLocks noChangeArrowheads="1"/>
            </p:cNvSpPr>
            <p:nvPr/>
          </p:nvSpPr>
          <p:spPr bwMode="auto">
            <a:xfrm>
              <a:off x="7546720" y="4607590"/>
              <a:ext cx="1225015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 dirty="0"/>
                <a:t>Inception</a:t>
              </a:r>
            </a:p>
          </p:txBody>
        </p:sp>
        <p:sp>
          <p:nvSpPr>
            <p:cNvPr id="10265" name="Line 22"/>
            <p:cNvSpPr>
              <a:spLocks noChangeShapeType="1"/>
            </p:cNvSpPr>
            <p:nvPr/>
          </p:nvSpPr>
          <p:spPr bwMode="auto">
            <a:xfrm>
              <a:off x="7391400" y="3048000"/>
              <a:ext cx="0" cy="914400"/>
            </a:xfrm>
            <a:prstGeom prst="line">
              <a:avLst/>
            </a:prstGeom>
            <a:noFill/>
            <a:ln w="76200">
              <a:solidFill>
                <a:srgbClr val="AB2B4A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66" name="Text Box 23"/>
            <p:cNvSpPr txBox="1">
              <a:spLocks noChangeArrowheads="1"/>
            </p:cNvSpPr>
            <p:nvPr/>
          </p:nvSpPr>
          <p:spPr bwMode="auto">
            <a:xfrm>
              <a:off x="7418325" y="3224818"/>
              <a:ext cx="2371316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 i="1" dirty="0"/>
                <a:t>Other Products</a:t>
              </a:r>
            </a:p>
          </p:txBody>
        </p:sp>
        <p:sp>
          <p:nvSpPr>
            <p:cNvPr id="10267" name="Line 24"/>
            <p:cNvSpPr>
              <a:spLocks noChangeShapeType="1"/>
            </p:cNvSpPr>
            <p:nvPr/>
          </p:nvSpPr>
          <p:spPr bwMode="auto">
            <a:xfrm>
              <a:off x="7391400" y="4114800"/>
              <a:ext cx="0" cy="685800"/>
            </a:xfrm>
            <a:prstGeom prst="line">
              <a:avLst/>
            </a:prstGeom>
            <a:noFill/>
            <a:ln w="76200">
              <a:solidFill>
                <a:srgbClr val="AB2B4A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" name="Rectangle 2"/>
          <p:cNvSpPr txBox="1">
            <a:spLocks noChangeArrowheads="1"/>
          </p:cNvSpPr>
          <p:nvPr/>
        </p:nvSpPr>
        <p:spPr bwMode="auto">
          <a:xfrm>
            <a:off x="4094938" y="5067580"/>
            <a:ext cx="3451266" cy="466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4450" tIns="17463" rIns="44450" bIns="17463">
            <a:spAutoFit/>
          </a:bodyPr>
          <a:lstStyle>
            <a:lvl1pPr algn="ctr" defTabSz="841375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447F"/>
                </a:solidFill>
                <a:latin typeface="+mj-lt"/>
                <a:ea typeface="+mj-ea"/>
                <a:cs typeface="+mj-cs"/>
              </a:defRPr>
            </a:lvl1pPr>
            <a:lvl2pPr algn="ctr" defTabSz="841375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447F"/>
                </a:solidFill>
                <a:latin typeface="Arial" charset="0"/>
              </a:defRPr>
            </a:lvl2pPr>
            <a:lvl3pPr algn="ctr" defTabSz="841375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447F"/>
                </a:solidFill>
                <a:latin typeface="Arial" charset="0"/>
              </a:defRPr>
            </a:lvl3pPr>
            <a:lvl4pPr algn="ctr" defTabSz="841375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447F"/>
                </a:solidFill>
                <a:latin typeface="Arial" charset="0"/>
              </a:defRPr>
            </a:lvl4pPr>
            <a:lvl5pPr algn="ctr" defTabSz="841375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447F"/>
                </a:solidFill>
                <a:latin typeface="Arial" charset="0"/>
              </a:defRPr>
            </a:lvl5pPr>
            <a:lvl6pPr marL="457200" algn="ctr" defTabSz="841375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447F"/>
                </a:solidFill>
                <a:latin typeface="Arial" charset="0"/>
              </a:defRPr>
            </a:lvl6pPr>
            <a:lvl7pPr marL="914400" algn="ctr" defTabSz="841375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447F"/>
                </a:solidFill>
                <a:latin typeface="Arial" charset="0"/>
              </a:defRPr>
            </a:lvl7pPr>
            <a:lvl8pPr marL="1371600" algn="ctr" defTabSz="841375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447F"/>
                </a:solidFill>
                <a:latin typeface="Arial" charset="0"/>
              </a:defRPr>
            </a:lvl8pPr>
            <a:lvl9pPr marL="1828800" algn="ctr" defTabSz="841375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447F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en-US" kern="0" dirty="0"/>
              <a:t>Architect’s Involvement</a:t>
            </a:r>
          </a:p>
        </p:txBody>
      </p:sp>
      <p:sp>
        <p:nvSpPr>
          <p:cNvPr id="10245" name="Right Arrow 2"/>
          <p:cNvSpPr>
            <a:spLocks noChangeArrowheads="1"/>
          </p:cNvSpPr>
          <p:nvPr/>
        </p:nvSpPr>
        <p:spPr bwMode="auto">
          <a:xfrm>
            <a:off x="1957388" y="5292053"/>
            <a:ext cx="7829550" cy="990600"/>
          </a:xfrm>
          <a:prstGeom prst="rightArrow">
            <a:avLst>
              <a:gd name="adj1" fmla="val 50000"/>
              <a:gd name="adj2" fmla="val 49990"/>
            </a:avLst>
          </a:prstGeom>
          <a:gradFill flip="none" rotWithShape="1">
            <a:gsLst>
              <a:gs pos="0">
                <a:schemeClr val="bg2">
                  <a:lumMod val="90000"/>
                </a:schemeClr>
              </a:gs>
              <a:gs pos="46000">
                <a:schemeClr val="bg2">
                  <a:lumMod val="50000"/>
                </a:schemeClr>
              </a:gs>
              <a:gs pos="100000">
                <a:schemeClr val="bg2">
                  <a:lumMod val="2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38100" algn="ctr">
            <a:noFill/>
            <a:round/>
            <a:headEnd/>
            <a:tailEnd type="triangle" w="med" len="lg"/>
          </a:ln>
        </p:spPr>
        <p:txBody>
          <a:bodyPr lIns="82296" rIns="82296"/>
          <a:lstStyle>
            <a:lvl1pPr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2000"/>
          </a:p>
        </p:txBody>
      </p:sp>
      <p:sp>
        <p:nvSpPr>
          <p:cNvPr id="10246" name="TextBox 3"/>
          <p:cNvSpPr txBox="1">
            <a:spLocks noChangeArrowheads="1"/>
          </p:cNvSpPr>
          <p:nvPr/>
        </p:nvSpPr>
        <p:spPr bwMode="auto">
          <a:xfrm>
            <a:off x="2029968" y="5504688"/>
            <a:ext cx="1404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dirty="0">
                <a:solidFill>
                  <a:schemeClr val="bg1"/>
                </a:solidFill>
              </a:rPr>
              <a:t>Highest</a:t>
            </a:r>
          </a:p>
        </p:txBody>
      </p:sp>
      <p:sp>
        <p:nvSpPr>
          <p:cNvPr id="10247" name="TextBox 4"/>
          <p:cNvSpPr txBox="1">
            <a:spLocks noChangeArrowheads="1"/>
          </p:cNvSpPr>
          <p:nvPr/>
        </p:nvSpPr>
        <p:spPr bwMode="auto">
          <a:xfrm>
            <a:off x="7894956" y="5525743"/>
            <a:ext cx="132440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dirty="0">
                <a:solidFill>
                  <a:schemeClr val="bg1"/>
                </a:solidFill>
              </a:rPr>
              <a:t>Lowest</a:t>
            </a:r>
          </a:p>
        </p:txBody>
      </p:sp>
      <p:sp>
        <p:nvSpPr>
          <p:cNvPr id="2" name="Right Brace 1">
            <a:extLst>
              <a:ext uri="{FF2B5EF4-FFF2-40B4-BE49-F238E27FC236}">
                <a16:creationId xmlns:a16="http://schemas.microsoft.com/office/drawing/2014/main" id="{F6608C71-4E76-1F00-782A-29B6DE8EBC98}"/>
              </a:ext>
            </a:extLst>
          </p:cNvPr>
          <p:cNvSpPr/>
          <p:nvPr/>
        </p:nvSpPr>
        <p:spPr>
          <a:xfrm rot="5400000">
            <a:off x="3213077" y="2226601"/>
            <a:ext cx="320038" cy="2733084"/>
          </a:xfrm>
          <a:prstGeom prst="rightBrace">
            <a:avLst/>
          </a:prstGeom>
          <a:ln w="19050">
            <a:solidFill>
              <a:srgbClr val="AB2B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Box 16">
            <a:extLst>
              <a:ext uri="{FF2B5EF4-FFF2-40B4-BE49-F238E27FC236}">
                <a16:creationId xmlns:a16="http://schemas.microsoft.com/office/drawing/2014/main" id="{D9B96407-987B-5AA4-1CD4-933C964DAD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6810" y="3775944"/>
            <a:ext cx="258596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/>
              <a:t>ASRs Elicited &amp; Prioritized</a:t>
            </a:r>
          </a:p>
        </p:txBody>
      </p:sp>
    </p:spTree>
    <p:extLst>
      <p:ext uri="{BB962C8B-B14F-4D97-AF65-F5344CB8AC3E}">
        <p14:creationId xmlns:p14="http://schemas.microsoft.com/office/powerpoint/2010/main" val="9083562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F1F4BC-AB5E-A207-06C2-0D15FEED06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815EC340-079C-D1EC-234F-78DC47DD15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Architecture in Agile Projects</a:t>
            </a:r>
          </a:p>
        </p:txBody>
      </p:sp>
      <p:sp>
        <p:nvSpPr>
          <p:cNvPr id="10248" name="Text Box 3">
            <a:extLst>
              <a:ext uri="{FF2B5EF4-FFF2-40B4-BE49-F238E27FC236}">
                <a16:creationId xmlns:a16="http://schemas.microsoft.com/office/drawing/2014/main" id="{32516E1E-EF8F-BF5A-D101-9917543852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5254" y="1793521"/>
            <a:ext cx="106792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dirty="0"/>
              <a:t>Sprint 0</a:t>
            </a:r>
          </a:p>
        </p:txBody>
      </p:sp>
      <p:sp>
        <p:nvSpPr>
          <p:cNvPr id="10249" name="Text Box 4">
            <a:extLst>
              <a:ext uri="{FF2B5EF4-FFF2-40B4-BE49-F238E27FC236}">
                <a16:creationId xmlns:a16="http://schemas.microsoft.com/office/drawing/2014/main" id="{40558104-C089-EF93-17E9-604A1A399D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6254" y="1793521"/>
            <a:ext cx="106792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dirty="0"/>
              <a:t>Sprint 1</a:t>
            </a:r>
          </a:p>
        </p:txBody>
      </p:sp>
      <p:sp>
        <p:nvSpPr>
          <p:cNvPr id="10250" name="Text Box 5">
            <a:extLst>
              <a:ext uri="{FF2B5EF4-FFF2-40B4-BE49-F238E27FC236}">
                <a16:creationId xmlns:a16="http://schemas.microsoft.com/office/drawing/2014/main" id="{D7121319-0F46-633E-24FC-2A46F3695B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0455" y="1793521"/>
            <a:ext cx="106792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dirty="0"/>
              <a:t>Sprint 2</a:t>
            </a:r>
          </a:p>
        </p:txBody>
      </p:sp>
      <p:sp>
        <p:nvSpPr>
          <p:cNvPr id="10251" name="Text Box 6">
            <a:extLst>
              <a:ext uri="{FF2B5EF4-FFF2-40B4-BE49-F238E27FC236}">
                <a16:creationId xmlns:a16="http://schemas.microsoft.com/office/drawing/2014/main" id="{9E1EC625-46CD-E075-CB5A-6302637215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8455" y="1793521"/>
            <a:ext cx="106792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dirty="0"/>
              <a:t>Sprint 3</a:t>
            </a:r>
          </a:p>
        </p:txBody>
      </p:sp>
      <p:sp>
        <p:nvSpPr>
          <p:cNvPr id="10252" name="Text Box 7">
            <a:extLst>
              <a:ext uri="{FF2B5EF4-FFF2-40B4-BE49-F238E27FC236}">
                <a16:creationId xmlns:a16="http://schemas.microsoft.com/office/drawing/2014/main" id="{CDCAC0DF-2A66-CFC3-1DF1-D3728DDDE0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47165" y="1793521"/>
            <a:ext cx="111120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dirty="0"/>
              <a:t>Sprint N</a:t>
            </a:r>
          </a:p>
        </p:txBody>
      </p:sp>
      <p:sp>
        <p:nvSpPr>
          <p:cNvPr id="10253" name="Text Box 8">
            <a:extLst>
              <a:ext uri="{FF2B5EF4-FFF2-40B4-BE49-F238E27FC236}">
                <a16:creationId xmlns:a16="http://schemas.microsoft.com/office/drawing/2014/main" id="{FBDAF04F-F776-4CD6-76B6-AAF793144E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816" y="2649757"/>
            <a:ext cx="478399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/>
              <a:t>Architectural runway – enough to start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/>
              <a:t>Key technology and pattern decisions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/>
              <a:t>Set up CI/CD pipeline</a:t>
            </a:r>
          </a:p>
        </p:txBody>
      </p:sp>
      <p:sp>
        <p:nvSpPr>
          <p:cNvPr id="10257" name="Line 14">
            <a:extLst>
              <a:ext uri="{FF2B5EF4-FFF2-40B4-BE49-F238E27FC236}">
                <a16:creationId xmlns:a16="http://schemas.microsoft.com/office/drawing/2014/main" id="{D14BE69B-AFEB-2392-ADBD-5E1218FB4CBB}"/>
              </a:ext>
            </a:extLst>
          </p:cNvPr>
          <p:cNvSpPr>
            <a:spLocks noChangeShapeType="1"/>
          </p:cNvSpPr>
          <p:nvPr/>
        </p:nvSpPr>
        <p:spPr bwMode="auto">
          <a:xfrm>
            <a:off x="1957388" y="2250721"/>
            <a:ext cx="7848601" cy="0"/>
          </a:xfrm>
          <a:prstGeom prst="line">
            <a:avLst/>
          </a:prstGeom>
          <a:noFill/>
          <a:ln w="76200">
            <a:solidFill>
              <a:srgbClr val="AB2B4A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" name="Rectangle 2">
            <a:extLst>
              <a:ext uri="{FF2B5EF4-FFF2-40B4-BE49-F238E27FC236}">
                <a16:creationId xmlns:a16="http://schemas.microsoft.com/office/drawing/2014/main" id="{AB3000EB-A6E1-7D13-D3A2-A837F0A60E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4938" y="5067580"/>
            <a:ext cx="3451266" cy="466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4450" tIns="17463" rIns="44450" bIns="17463">
            <a:spAutoFit/>
          </a:bodyPr>
          <a:lstStyle>
            <a:lvl1pPr algn="ctr" defTabSz="841375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447F"/>
                </a:solidFill>
                <a:latin typeface="+mj-lt"/>
                <a:ea typeface="+mj-ea"/>
                <a:cs typeface="+mj-cs"/>
              </a:defRPr>
            </a:lvl1pPr>
            <a:lvl2pPr algn="ctr" defTabSz="841375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447F"/>
                </a:solidFill>
                <a:latin typeface="Arial" charset="0"/>
              </a:defRPr>
            </a:lvl2pPr>
            <a:lvl3pPr algn="ctr" defTabSz="841375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447F"/>
                </a:solidFill>
                <a:latin typeface="Arial" charset="0"/>
              </a:defRPr>
            </a:lvl3pPr>
            <a:lvl4pPr algn="ctr" defTabSz="841375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447F"/>
                </a:solidFill>
                <a:latin typeface="Arial" charset="0"/>
              </a:defRPr>
            </a:lvl4pPr>
            <a:lvl5pPr algn="ctr" defTabSz="841375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447F"/>
                </a:solidFill>
                <a:latin typeface="Arial" charset="0"/>
              </a:defRPr>
            </a:lvl5pPr>
            <a:lvl6pPr marL="457200" algn="ctr" defTabSz="841375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447F"/>
                </a:solidFill>
                <a:latin typeface="Arial" charset="0"/>
              </a:defRPr>
            </a:lvl6pPr>
            <a:lvl7pPr marL="914400" algn="ctr" defTabSz="841375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447F"/>
                </a:solidFill>
                <a:latin typeface="Arial" charset="0"/>
              </a:defRPr>
            </a:lvl7pPr>
            <a:lvl8pPr marL="1371600" algn="ctr" defTabSz="841375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447F"/>
                </a:solidFill>
                <a:latin typeface="Arial" charset="0"/>
              </a:defRPr>
            </a:lvl8pPr>
            <a:lvl9pPr marL="1828800" algn="ctr" defTabSz="841375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447F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en-US" kern="0" dirty="0"/>
              <a:t>Architect’s Involvement</a:t>
            </a:r>
          </a:p>
        </p:txBody>
      </p:sp>
      <p:sp>
        <p:nvSpPr>
          <p:cNvPr id="10245" name="Right Arrow 2">
            <a:extLst>
              <a:ext uri="{FF2B5EF4-FFF2-40B4-BE49-F238E27FC236}">
                <a16:creationId xmlns:a16="http://schemas.microsoft.com/office/drawing/2014/main" id="{04A13C69-42E5-95E8-4F12-8F890F735B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387" y="5292053"/>
            <a:ext cx="7848601" cy="990600"/>
          </a:xfrm>
          <a:prstGeom prst="rightArrow">
            <a:avLst>
              <a:gd name="adj1" fmla="val 50000"/>
              <a:gd name="adj2" fmla="val 49990"/>
            </a:avLst>
          </a:prstGeom>
          <a:gradFill flip="none" rotWithShape="1">
            <a:gsLst>
              <a:gs pos="0">
                <a:schemeClr val="bg2">
                  <a:lumMod val="90000"/>
                </a:schemeClr>
              </a:gs>
              <a:gs pos="46000">
                <a:schemeClr val="bg2">
                  <a:lumMod val="50000"/>
                </a:schemeClr>
              </a:gs>
              <a:gs pos="100000">
                <a:schemeClr val="bg2">
                  <a:lumMod val="2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38100" algn="ctr">
            <a:noFill/>
            <a:round/>
            <a:headEnd/>
            <a:tailEnd type="triangle" w="med" len="lg"/>
          </a:ln>
        </p:spPr>
        <p:txBody>
          <a:bodyPr lIns="82296" rIns="82296"/>
          <a:lstStyle>
            <a:lvl1pPr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2000"/>
          </a:p>
        </p:txBody>
      </p:sp>
      <p:sp>
        <p:nvSpPr>
          <p:cNvPr id="10246" name="TextBox 3">
            <a:extLst>
              <a:ext uri="{FF2B5EF4-FFF2-40B4-BE49-F238E27FC236}">
                <a16:creationId xmlns:a16="http://schemas.microsoft.com/office/drawing/2014/main" id="{E9CFE8B2-C904-FA7A-FBBF-BFDAE311C8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5969" y="5501604"/>
            <a:ext cx="1404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dirty="0">
                <a:solidFill>
                  <a:schemeClr val="bg1"/>
                </a:solidFill>
              </a:rPr>
              <a:t>Highest</a:t>
            </a:r>
          </a:p>
        </p:txBody>
      </p:sp>
      <p:sp>
        <p:nvSpPr>
          <p:cNvPr id="10247" name="TextBox 4">
            <a:extLst>
              <a:ext uri="{FF2B5EF4-FFF2-40B4-BE49-F238E27FC236}">
                <a16:creationId xmlns:a16="http://schemas.microsoft.com/office/drawing/2014/main" id="{6F45A0E2-4C45-31DF-13FC-72D5D780F1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94956" y="5525743"/>
            <a:ext cx="132440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dirty="0">
                <a:solidFill>
                  <a:schemeClr val="bg1"/>
                </a:solidFill>
              </a:rPr>
              <a:t>Lowest</a:t>
            </a:r>
          </a:p>
        </p:txBody>
      </p:sp>
      <p:sp>
        <p:nvSpPr>
          <p:cNvPr id="4" name="Right Brace 3">
            <a:extLst>
              <a:ext uri="{FF2B5EF4-FFF2-40B4-BE49-F238E27FC236}">
                <a16:creationId xmlns:a16="http://schemas.microsoft.com/office/drawing/2014/main" id="{DF07C000-9D4A-AEF5-FB86-F48233DDCBEE}"/>
              </a:ext>
            </a:extLst>
          </p:cNvPr>
          <p:cNvSpPr/>
          <p:nvPr/>
        </p:nvSpPr>
        <p:spPr>
          <a:xfrm rot="5400000">
            <a:off x="2533174" y="1794603"/>
            <a:ext cx="335280" cy="148685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Box 8">
            <a:extLst>
              <a:ext uri="{FF2B5EF4-FFF2-40B4-BE49-F238E27FC236}">
                <a16:creationId xmlns:a16="http://schemas.microsoft.com/office/drawing/2014/main" id="{02DD279A-EF58-9B71-BAD3-11FB5FC2E1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1112" y="3904371"/>
            <a:ext cx="298196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/>
              <a:t>ASRs emerge and are refined</a:t>
            </a:r>
          </a:p>
        </p:txBody>
      </p:sp>
      <p:sp>
        <p:nvSpPr>
          <p:cNvPr id="7" name="Right Brace 6">
            <a:extLst>
              <a:ext uri="{FF2B5EF4-FFF2-40B4-BE49-F238E27FC236}">
                <a16:creationId xmlns:a16="http://schemas.microsoft.com/office/drawing/2014/main" id="{2B69B2EE-E619-7FDD-ABBE-B129D5F9D8A6}"/>
              </a:ext>
            </a:extLst>
          </p:cNvPr>
          <p:cNvSpPr/>
          <p:nvPr/>
        </p:nvSpPr>
        <p:spPr>
          <a:xfrm rot="5400000">
            <a:off x="4394453" y="1272757"/>
            <a:ext cx="335280" cy="507949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Box 8">
            <a:extLst>
              <a:ext uri="{FF2B5EF4-FFF2-40B4-BE49-F238E27FC236}">
                <a16:creationId xmlns:a16="http://schemas.microsoft.com/office/drawing/2014/main" id="{7110B515-7796-C428-5563-1A1137A592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9233" y="4729026"/>
            <a:ext cx="298196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/>
              <a:t>Build thin vertical slice</a:t>
            </a:r>
          </a:p>
        </p:txBody>
      </p:sp>
      <p:sp>
        <p:nvSpPr>
          <p:cNvPr id="9" name="Right Brace 8">
            <a:extLst>
              <a:ext uri="{FF2B5EF4-FFF2-40B4-BE49-F238E27FC236}">
                <a16:creationId xmlns:a16="http://schemas.microsoft.com/office/drawing/2014/main" id="{375C9708-5BE1-65C1-3307-5636F1316D2D}"/>
              </a:ext>
            </a:extLst>
          </p:cNvPr>
          <p:cNvSpPr/>
          <p:nvPr/>
        </p:nvSpPr>
        <p:spPr>
          <a:xfrm rot="5400000">
            <a:off x="4168140" y="3732711"/>
            <a:ext cx="335280" cy="178308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00744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ecture 1 Requirements and Architecture Life Cycle.pptx" id="{64B6B06E-DE09-4C01-8852-A2161AE26D2A}" vid="{26D9DB68-5C85-412F-844F-3FF00FBBE5D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875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1EA98D51-46E2-428A-A767-957B84A91B01}">
  <we:reference id="WA200010001" version="1.0.0.1" store="Omex" storeType="OMEX"/>
  <we:alternateReferences>
    <we:reference id="WA200010001" version="1.0.0.1" store="WA200010001" storeType="OMEX"/>
  </we:alternateReferences>
  <we:properties>
    <we:property name="claude.fileId" value="&quot;eaf7bfdc-eb71-4afa-85e3-25393f926041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16954</TotalTime>
  <Words>1172</Words>
  <Application>Microsoft Office PowerPoint</Application>
  <PresentationFormat>Widescreen</PresentationFormat>
  <Paragraphs>240</Paragraphs>
  <Slides>16</Slides>
  <Notes>2</Notes>
  <HiddenSlides>3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Wingdings</vt:lpstr>
      <vt:lpstr>Retrospect</vt:lpstr>
      <vt:lpstr>Software Architecture Context</vt:lpstr>
      <vt:lpstr>Contexts of Software Architecture</vt:lpstr>
      <vt:lpstr>Architecture Influence Cycle</vt:lpstr>
      <vt:lpstr>Intricate Interactive Waltz of Influence and Counterinfluence</vt:lpstr>
      <vt:lpstr>The Architecture Milieu of Influences</vt:lpstr>
      <vt:lpstr>The Architecture Milieu of Influences</vt:lpstr>
      <vt:lpstr>What is the Role of a Software Architect?</vt:lpstr>
      <vt:lpstr>Architecture in the Product Life-Cycle</vt:lpstr>
      <vt:lpstr>Architecture in Agile Projects</vt:lpstr>
      <vt:lpstr>Architect’s Responsibilities</vt:lpstr>
      <vt:lpstr>Architecture Decision Scope and Impact</vt:lpstr>
      <vt:lpstr>Software Architect Role Profile</vt:lpstr>
      <vt:lpstr>Software Architect Role  (Job Description)</vt:lpstr>
      <vt:lpstr>Software Architect Role (continued)</vt:lpstr>
      <vt:lpstr>Software Architect Role (continued)</vt:lpstr>
      <vt:lpstr>Career Path</vt:lpstr>
    </vt:vector>
  </TitlesOfParts>
  <Company>University of Alabama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Requirements and Architecture</dc:title>
  <dc:creator>hawker</dc:creator>
  <cp:lastModifiedBy>Christopher Wake</cp:lastModifiedBy>
  <cp:revision>344</cp:revision>
  <cp:lastPrinted>2018-07-27T22:28:55Z</cp:lastPrinted>
  <dcterms:created xsi:type="dcterms:W3CDTF">2008-08-31T22:21:19Z</dcterms:created>
  <dcterms:modified xsi:type="dcterms:W3CDTF">2026-07-09T19:32:11Z</dcterms:modified>
</cp:coreProperties>
</file>